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82"/>
  </p:notesMasterIdLst>
  <p:sldIdLst>
    <p:sldId id="256" r:id="rId2"/>
    <p:sldId id="260" r:id="rId3"/>
    <p:sldId id="462" r:id="rId4"/>
    <p:sldId id="474" r:id="rId5"/>
    <p:sldId id="353" r:id="rId6"/>
    <p:sldId id="471" r:id="rId7"/>
    <p:sldId id="422" r:id="rId8"/>
    <p:sldId id="423" r:id="rId9"/>
    <p:sldId id="425" r:id="rId10"/>
    <p:sldId id="477" r:id="rId11"/>
    <p:sldId id="424" r:id="rId12"/>
    <p:sldId id="426" r:id="rId13"/>
    <p:sldId id="453" r:id="rId14"/>
    <p:sldId id="492" r:id="rId15"/>
    <p:sldId id="487" r:id="rId16"/>
    <p:sldId id="478" r:id="rId17"/>
    <p:sldId id="479" r:id="rId18"/>
    <p:sldId id="488" r:id="rId19"/>
    <p:sldId id="480" r:id="rId20"/>
    <p:sldId id="489" r:id="rId21"/>
    <p:sldId id="493" r:id="rId22"/>
    <p:sldId id="428" r:id="rId23"/>
    <p:sldId id="441" r:id="rId24"/>
    <p:sldId id="442" r:id="rId25"/>
    <p:sldId id="443" r:id="rId26"/>
    <p:sldId id="429" r:id="rId27"/>
    <p:sldId id="481" r:id="rId28"/>
    <p:sldId id="454" r:id="rId29"/>
    <p:sldId id="430" r:id="rId30"/>
    <p:sldId id="447" r:id="rId31"/>
    <p:sldId id="448" r:id="rId32"/>
    <p:sldId id="449" r:id="rId33"/>
    <p:sldId id="450" r:id="rId34"/>
    <p:sldId id="403" r:id="rId35"/>
    <p:sldId id="360" r:id="rId36"/>
    <p:sldId id="361" r:id="rId37"/>
    <p:sldId id="421" r:id="rId38"/>
    <p:sldId id="435" r:id="rId39"/>
    <p:sldId id="434" r:id="rId40"/>
    <p:sldId id="433" r:id="rId41"/>
    <p:sldId id="328" r:id="rId42"/>
    <p:sldId id="329" r:id="rId43"/>
    <p:sldId id="332" r:id="rId44"/>
    <p:sldId id="333" r:id="rId45"/>
    <p:sldId id="274" r:id="rId46"/>
    <p:sldId id="396" r:id="rId47"/>
    <p:sldId id="368" r:id="rId48"/>
    <p:sldId id="464" r:id="rId49"/>
    <p:sldId id="398" r:id="rId50"/>
    <p:sldId id="370" r:id="rId51"/>
    <p:sldId id="472" r:id="rId52"/>
    <p:sldId id="374" r:id="rId53"/>
    <p:sldId id="473" r:id="rId54"/>
    <p:sldId id="476" r:id="rId55"/>
    <p:sldId id="444" r:id="rId56"/>
    <p:sldId id="399" r:id="rId57"/>
    <p:sldId id="470" r:id="rId58"/>
    <p:sldId id="376" r:id="rId59"/>
    <p:sldId id="465" r:id="rId60"/>
    <p:sldId id="324" r:id="rId61"/>
    <p:sldId id="325" r:id="rId62"/>
    <p:sldId id="375" r:id="rId63"/>
    <p:sldId id="379" r:id="rId64"/>
    <p:sldId id="380" r:id="rId65"/>
    <p:sldId id="381" r:id="rId66"/>
    <p:sldId id="410" r:id="rId67"/>
    <p:sldId id="482" r:id="rId68"/>
    <p:sldId id="483" r:id="rId69"/>
    <p:sldId id="484" r:id="rId70"/>
    <p:sldId id="485" r:id="rId71"/>
    <p:sldId id="282" r:id="rId72"/>
    <p:sldId id="400" r:id="rId73"/>
    <p:sldId id="390" r:id="rId74"/>
    <p:sldId id="394" r:id="rId75"/>
    <p:sldId id="402" r:id="rId76"/>
    <p:sldId id="440" r:id="rId77"/>
    <p:sldId id="468" r:id="rId78"/>
    <p:sldId id="490" r:id="rId79"/>
    <p:sldId id="466" r:id="rId80"/>
    <p:sldId id="491" r:id="rId8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015" autoAdjust="0"/>
    <p:restoredTop sz="90929"/>
  </p:normalViewPr>
  <p:slideViewPr>
    <p:cSldViewPr>
      <p:cViewPr varScale="1">
        <p:scale>
          <a:sx n="76" d="100"/>
          <a:sy n="76" d="100"/>
        </p:scale>
        <p:origin x="-14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BECFC3-B92B-4A46-932C-0E6FFA9B4546}" type="doc">
      <dgm:prSet loTypeId="urn:microsoft.com/office/officeart/2005/8/layout/vProcess5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it-IT"/>
        </a:p>
      </dgm:t>
    </dgm:pt>
    <dgm:pt modelId="{EA2DF1B0-F3C1-444D-A8B0-95C2005A0B30}">
      <dgm:prSet phldrT="[Testo]"/>
      <dgm:spPr/>
      <dgm:t>
        <a:bodyPr/>
        <a:lstStyle/>
        <a:p>
          <a:r>
            <a:rPr lang="it-IT" dirty="0"/>
            <a:t>Interruzione dell’epitelio corneale</a:t>
          </a:r>
        </a:p>
      </dgm:t>
    </dgm:pt>
    <dgm:pt modelId="{D74CADB9-F4DD-4808-8B07-79FDA49A8A73}" type="parTrans" cxnId="{5EA27E71-6FAE-4663-A763-2DD4EF4F7E1A}">
      <dgm:prSet/>
      <dgm:spPr/>
      <dgm:t>
        <a:bodyPr/>
        <a:lstStyle/>
        <a:p>
          <a:endParaRPr lang="it-IT"/>
        </a:p>
      </dgm:t>
    </dgm:pt>
    <dgm:pt modelId="{1F3F555E-642F-4563-93CB-F5F5CE312747}" type="sibTrans" cxnId="{5EA27E71-6FAE-4663-A763-2DD4EF4F7E1A}">
      <dgm:prSet/>
      <dgm:spPr/>
      <dgm:t>
        <a:bodyPr/>
        <a:lstStyle/>
        <a:p>
          <a:endParaRPr lang="it-IT"/>
        </a:p>
      </dgm:t>
    </dgm:pt>
    <dgm:pt modelId="{32E27EC6-E6B1-4D6B-B6BB-93EB5DF8F7AE}">
      <dgm:prSet phldrT="[Testo]" phldr="1"/>
      <dgm:spPr/>
      <dgm:t>
        <a:bodyPr/>
        <a:lstStyle/>
        <a:p>
          <a:endParaRPr lang="it-IT"/>
        </a:p>
      </dgm:t>
    </dgm:pt>
    <dgm:pt modelId="{C91A3B0F-4EB5-453C-97F1-265640DA7BE9}" type="parTrans" cxnId="{BE06628E-305A-4E50-BDF8-6BC8A613B3B0}">
      <dgm:prSet/>
      <dgm:spPr/>
      <dgm:t>
        <a:bodyPr/>
        <a:lstStyle/>
        <a:p>
          <a:endParaRPr lang="it-IT"/>
        </a:p>
      </dgm:t>
    </dgm:pt>
    <dgm:pt modelId="{C76B3ECB-848D-4EB4-BA4E-4E8EB3801B80}" type="sibTrans" cxnId="{BE06628E-305A-4E50-BDF8-6BC8A613B3B0}">
      <dgm:prSet/>
      <dgm:spPr/>
      <dgm:t>
        <a:bodyPr/>
        <a:lstStyle/>
        <a:p>
          <a:endParaRPr lang="it-IT"/>
        </a:p>
      </dgm:t>
    </dgm:pt>
    <dgm:pt modelId="{01A1D2AC-FFA5-4ADD-B263-994B3E04D2F3}">
      <dgm:prSet phldrT="[Testo]" phldr="1"/>
      <dgm:spPr/>
      <dgm:t>
        <a:bodyPr/>
        <a:lstStyle/>
        <a:p>
          <a:endParaRPr lang="it-IT"/>
        </a:p>
      </dgm:t>
    </dgm:pt>
    <dgm:pt modelId="{629C347B-6D97-427B-80EE-8D989E8F85C3}" type="parTrans" cxnId="{9AFF1B62-4153-45AC-BC49-82EA1C407D0F}">
      <dgm:prSet/>
      <dgm:spPr/>
      <dgm:t>
        <a:bodyPr/>
        <a:lstStyle/>
        <a:p>
          <a:endParaRPr lang="it-IT"/>
        </a:p>
      </dgm:t>
    </dgm:pt>
    <dgm:pt modelId="{3D449A43-4D91-42BF-956F-55B69B0BD8AD}" type="sibTrans" cxnId="{9AFF1B62-4153-45AC-BC49-82EA1C407D0F}">
      <dgm:prSet/>
      <dgm:spPr/>
      <dgm:t>
        <a:bodyPr/>
        <a:lstStyle/>
        <a:p>
          <a:endParaRPr lang="it-IT"/>
        </a:p>
      </dgm:t>
    </dgm:pt>
    <dgm:pt modelId="{07884178-7561-4C34-A448-CB23F151FCF0}">
      <dgm:prSet/>
      <dgm:spPr/>
      <dgm:t>
        <a:bodyPr/>
        <a:lstStyle/>
        <a:p>
          <a:r>
            <a:rPr lang="it-IT" dirty="0"/>
            <a:t>Penetrazione di patogeni</a:t>
          </a:r>
        </a:p>
      </dgm:t>
    </dgm:pt>
    <dgm:pt modelId="{BABE3B33-F47B-429D-877B-B4CDD2CAAFC0}" type="parTrans" cxnId="{EC2E8618-3454-4801-A5D5-CD68A73F3DE4}">
      <dgm:prSet/>
      <dgm:spPr/>
      <dgm:t>
        <a:bodyPr/>
        <a:lstStyle/>
        <a:p>
          <a:endParaRPr lang="it-IT"/>
        </a:p>
      </dgm:t>
    </dgm:pt>
    <dgm:pt modelId="{27F40716-29A7-4D81-AF6C-F58912540745}" type="sibTrans" cxnId="{EC2E8618-3454-4801-A5D5-CD68A73F3DE4}">
      <dgm:prSet/>
      <dgm:spPr/>
      <dgm:t>
        <a:bodyPr/>
        <a:lstStyle/>
        <a:p>
          <a:endParaRPr lang="it-IT"/>
        </a:p>
      </dgm:t>
    </dgm:pt>
    <dgm:pt modelId="{17822804-4F55-48DA-8EDD-0B24C9631D00}">
      <dgm:prSet/>
      <dgm:spPr/>
      <dgm:t>
        <a:bodyPr/>
        <a:lstStyle/>
        <a:p>
          <a:r>
            <a:rPr lang="it-IT" dirty="0"/>
            <a:t>Infezione corneale (ascesso)</a:t>
          </a:r>
        </a:p>
      </dgm:t>
    </dgm:pt>
    <dgm:pt modelId="{A2E42D74-F176-4B47-A8AC-0D9FBFAFBBBD}" type="parTrans" cxnId="{38FD4A50-6FE6-4B93-9C55-6EBCC37E19E2}">
      <dgm:prSet/>
      <dgm:spPr/>
      <dgm:t>
        <a:bodyPr/>
        <a:lstStyle/>
        <a:p>
          <a:endParaRPr lang="it-IT"/>
        </a:p>
      </dgm:t>
    </dgm:pt>
    <dgm:pt modelId="{A0AAB37B-304F-4B2D-92BB-C92C6DFBBC56}" type="sibTrans" cxnId="{38FD4A50-6FE6-4B93-9C55-6EBCC37E19E2}">
      <dgm:prSet/>
      <dgm:spPr/>
      <dgm:t>
        <a:bodyPr/>
        <a:lstStyle/>
        <a:p>
          <a:endParaRPr lang="it-IT"/>
        </a:p>
      </dgm:t>
    </dgm:pt>
    <dgm:pt modelId="{5B8F084F-3011-4CB4-8CB6-1EAF902234FE}">
      <dgm:prSet/>
      <dgm:spPr/>
      <dgm:t>
        <a:bodyPr/>
        <a:lstStyle/>
        <a:p>
          <a:r>
            <a:rPr lang="it-IT"/>
            <a:t>Ulcera corneale</a:t>
          </a:r>
          <a:endParaRPr lang="it-IT" dirty="0"/>
        </a:p>
      </dgm:t>
    </dgm:pt>
    <dgm:pt modelId="{2C7C6C58-4E6F-4E75-9A7A-774B58972E4D}" type="parTrans" cxnId="{8BC0F9DC-7F7A-4A7E-9B8B-6D3289C9FA24}">
      <dgm:prSet/>
      <dgm:spPr/>
      <dgm:t>
        <a:bodyPr/>
        <a:lstStyle/>
        <a:p>
          <a:endParaRPr lang="it-IT"/>
        </a:p>
      </dgm:t>
    </dgm:pt>
    <dgm:pt modelId="{E78E6E7F-4404-44BD-B62E-C234FC9CBD39}" type="sibTrans" cxnId="{8BC0F9DC-7F7A-4A7E-9B8B-6D3289C9FA24}">
      <dgm:prSet/>
      <dgm:spPr/>
      <dgm:t>
        <a:bodyPr/>
        <a:lstStyle/>
        <a:p>
          <a:endParaRPr lang="it-IT"/>
        </a:p>
      </dgm:t>
    </dgm:pt>
    <dgm:pt modelId="{D887D808-90DF-4AB5-B1F7-2B1CAD75BCEA}">
      <dgm:prSet/>
      <dgm:spPr/>
      <dgm:t>
        <a:bodyPr/>
        <a:lstStyle/>
        <a:p>
          <a:r>
            <a:rPr lang="it-IT" dirty="0"/>
            <a:t>Cicatrizzazione (perdita di trasparenza)</a:t>
          </a:r>
        </a:p>
      </dgm:t>
    </dgm:pt>
    <dgm:pt modelId="{A8DB01B1-035A-41B0-86BC-FBEADC3E3A64}" type="parTrans" cxnId="{22ECD75C-ABEC-42CA-8F9E-FBB35F181FC5}">
      <dgm:prSet/>
      <dgm:spPr/>
      <dgm:t>
        <a:bodyPr/>
        <a:lstStyle/>
        <a:p>
          <a:endParaRPr lang="it-IT"/>
        </a:p>
      </dgm:t>
    </dgm:pt>
    <dgm:pt modelId="{A0416CEF-EBEE-47B0-A958-2B4BB9AF4C12}" type="sibTrans" cxnId="{22ECD75C-ABEC-42CA-8F9E-FBB35F181FC5}">
      <dgm:prSet/>
      <dgm:spPr/>
      <dgm:t>
        <a:bodyPr/>
        <a:lstStyle/>
        <a:p>
          <a:endParaRPr lang="it-IT"/>
        </a:p>
      </dgm:t>
    </dgm:pt>
    <dgm:pt modelId="{9F027DEB-48B9-4023-A695-2939C6245618}">
      <dgm:prSet/>
      <dgm:spPr/>
      <dgm:t>
        <a:bodyPr/>
        <a:lstStyle/>
        <a:p>
          <a:endParaRPr lang="it-IT"/>
        </a:p>
      </dgm:t>
    </dgm:pt>
    <dgm:pt modelId="{2E7E230F-749F-4CA4-94C6-24F20231B582}" type="parTrans" cxnId="{889FF1C4-000A-4F5E-B07C-38C431821DF2}">
      <dgm:prSet/>
      <dgm:spPr/>
      <dgm:t>
        <a:bodyPr/>
        <a:lstStyle/>
        <a:p>
          <a:endParaRPr lang="it-IT"/>
        </a:p>
      </dgm:t>
    </dgm:pt>
    <dgm:pt modelId="{D0013756-247C-4715-B03E-814474847D5B}" type="sibTrans" cxnId="{889FF1C4-000A-4F5E-B07C-38C431821DF2}">
      <dgm:prSet/>
      <dgm:spPr/>
      <dgm:t>
        <a:bodyPr/>
        <a:lstStyle/>
        <a:p>
          <a:endParaRPr lang="it-IT"/>
        </a:p>
      </dgm:t>
    </dgm:pt>
    <dgm:pt modelId="{4D9904F1-CF60-45D5-BC64-CA17C67D8AF0}" type="pres">
      <dgm:prSet presAssocID="{E2BECFC3-B92B-4A46-932C-0E6FFA9B454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F48B4E1-4F45-4E8E-9141-DBF814491A41}" type="pres">
      <dgm:prSet presAssocID="{E2BECFC3-B92B-4A46-932C-0E6FFA9B4546}" presName="dummyMaxCanvas" presStyleCnt="0">
        <dgm:presLayoutVars/>
      </dgm:prSet>
      <dgm:spPr/>
    </dgm:pt>
    <dgm:pt modelId="{8614D1DC-DDB5-4DAD-88FD-0C878392A6C5}" type="pres">
      <dgm:prSet presAssocID="{E2BECFC3-B92B-4A46-932C-0E6FFA9B454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1E77862-4A25-40D0-95FA-D89C4DBCE9D5}" type="pres">
      <dgm:prSet presAssocID="{E2BECFC3-B92B-4A46-932C-0E6FFA9B454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93FBB16-0BF8-441E-AFB0-60D6D8C8F1EC}" type="pres">
      <dgm:prSet presAssocID="{E2BECFC3-B92B-4A46-932C-0E6FFA9B454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74CD6C6-6E62-4889-A823-67B490280857}" type="pres">
      <dgm:prSet presAssocID="{E2BECFC3-B92B-4A46-932C-0E6FFA9B454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3935A86-C4EC-4ACD-B646-9415679AE5DA}" type="pres">
      <dgm:prSet presAssocID="{E2BECFC3-B92B-4A46-932C-0E6FFA9B454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8556194-5D65-4492-BB14-D3203D2F2279}" type="pres">
      <dgm:prSet presAssocID="{E2BECFC3-B92B-4A46-932C-0E6FFA9B454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7C40B67-159B-4FC3-B9B2-F8CA88C35C89}" type="pres">
      <dgm:prSet presAssocID="{E2BECFC3-B92B-4A46-932C-0E6FFA9B454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DB94AB8-1290-4377-AE7B-FE2CA9E33DB8}" type="pres">
      <dgm:prSet presAssocID="{E2BECFC3-B92B-4A46-932C-0E6FFA9B454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D1F79DA-6DE4-475F-A679-E38812D6DA4F}" type="pres">
      <dgm:prSet presAssocID="{E2BECFC3-B92B-4A46-932C-0E6FFA9B454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68234E0-C84E-4267-A86C-C8D298EA8CA7}" type="pres">
      <dgm:prSet presAssocID="{E2BECFC3-B92B-4A46-932C-0E6FFA9B454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7BCBBF1-572D-448F-8757-DEC7D2D2C0C1}" type="pres">
      <dgm:prSet presAssocID="{E2BECFC3-B92B-4A46-932C-0E6FFA9B454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CACFB5C-ACCB-467E-9CB1-DEACFFCDD7CD}" type="pres">
      <dgm:prSet presAssocID="{E2BECFC3-B92B-4A46-932C-0E6FFA9B454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546EBA2-5ECC-48C4-89CD-BD4B10005470}" type="pres">
      <dgm:prSet presAssocID="{E2BECFC3-B92B-4A46-932C-0E6FFA9B454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EEE9DDF-F201-421D-BB0C-52C9BEECF992}" type="pres">
      <dgm:prSet presAssocID="{E2BECFC3-B92B-4A46-932C-0E6FFA9B454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0A4C690-AEC6-4BB5-A5E3-ACCC7061260C}" type="presOf" srcId="{EA2DF1B0-F3C1-444D-A8B0-95C2005A0B30}" destId="{8614D1DC-DDB5-4DAD-88FD-0C878392A6C5}" srcOrd="0" destOrd="0" presId="urn:microsoft.com/office/officeart/2005/8/layout/vProcess5"/>
    <dgm:cxn modelId="{9AFF1B62-4153-45AC-BC49-82EA1C407D0F}" srcId="{E2BECFC3-B92B-4A46-932C-0E6FFA9B4546}" destId="{01A1D2AC-FFA5-4ADD-B263-994B3E04D2F3}" srcOrd="7" destOrd="0" parTransId="{629C347B-6D97-427B-80EE-8D989E8F85C3}" sibTransId="{3D449A43-4D91-42BF-956F-55B69B0BD8AD}"/>
    <dgm:cxn modelId="{D890D4C7-0F0C-49A8-B584-34E1517FFAD5}" type="presOf" srcId="{07884178-7561-4C34-A448-CB23F151FCF0}" destId="{07BCBBF1-572D-448F-8757-DEC7D2D2C0C1}" srcOrd="1" destOrd="0" presId="urn:microsoft.com/office/officeart/2005/8/layout/vProcess5"/>
    <dgm:cxn modelId="{A6B916EC-4710-42EB-AE49-8944A863E869}" type="presOf" srcId="{5B8F084F-3011-4CB4-8CB6-1EAF902234FE}" destId="{374CD6C6-6E62-4889-A823-67B490280857}" srcOrd="0" destOrd="0" presId="urn:microsoft.com/office/officeart/2005/8/layout/vProcess5"/>
    <dgm:cxn modelId="{BE06628E-305A-4E50-BDF8-6BC8A613B3B0}" srcId="{E2BECFC3-B92B-4A46-932C-0E6FFA9B4546}" destId="{32E27EC6-E6B1-4D6B-B6BB-93EB5DF8F7AE}" srcOrd="6" destOrd="0" parTransId="{C91A3B0F-4EB5-453C-97F1-265640DA7BE9}" sibTransId="{C76B3ECB-848D-4EB4-BA4E-4E8EB3801B80}"/>
    <dgm:cxn modelId="{A85CCAF4-2A08-4D02-9DFD-28CC80B93B49}" type="presOf" srcId="{E78E6E7F-4404-44BD-B62E-C234FC9CBD39}" destId="{DD1F79DA-6DE4-475F-A679-E38812D6DA4F}" srcOrd="0" destOrd="0" presId="urn:microsoft.com/office/officeart/2005/8/layout/vProcess5"/>
    <dgm:cxn modelId="{5EA27E71-6FAE-4663-A763-2DD4EF4F7E1A}" srcId="{E2BECFC3-B92B-4A46-932C-0E6FFA9B4546}" destId="{EA2DF1B0-F3C1-444D-A8B0-95C2005A0B30}" srcOrd="0" destOrd="0" parTransId="{D74CADB9-F4DD-4808-8B07-79FDA49A8A73}" sibTransId="{1F3F555E-642F-4563-93CB-F5F5CE312747}"/>
    <dgm:cxn modelId="{D826702A-8FB8-4819-9E84-3ECE1401BA66}" type="presOf" srcId="{07884178-7561-4C34-A448-CB23F151FCF0}" destId="{A1E77862-4A25-40D0-95FA-D89C4DBCE9D5}" srcOrd="0" destOrd="0" presId="urn:microsoft.com/office/officeart/2005/8/layout/vProcess5"/>
    <dgm:cxn modelId="{C3327A17-EBC6-46D7-8C3E-4AF66EAC1B61}" type="presOf" srcId="{D887D808-90DF-4AB5-B1F7-2B1CAD75BCEA}" destId="{93935A86-C4EC-4ACD-B646-9415679AE5DA}" srcOrd="0" destOrd="0" presId="urn:microsoft.com/office/officeart/2005/8/layout/vProcess5"/>
    <dgm:cxn modelId="{85E61AAB-8B68-4B70-B04C-3FE3F0A55C57}" type="presOf" srcId="{17822804-4F55-48DA-8EDD-0B24C9631D00}" destId="{C93FBB16-0BF8-441E-AFB0-60D6D8C8F1EC}" srcOrd="0" destOrd="0" presId="urn:microsoft.com/office/officeart/2005/8/layout/vProcess5"/>
    <dgm:cxn modelId="{889FF1C4-000A-4F5E-B07C-38C431821DF2}" srcId="{E2BECFC3-B92B-4A46-932C-0E6FFA9B4546}" destId="{9F027DEB-48B9-4023-A695-2939C6245618}" srcOrd="5" destOrd="0" parTransId="{2E7E230F-749F-4CA4-94C6-24F20231B582}" sibTransId="{D0013756-247C-4715-B03E-814474847D5B}"/>
    <dgm:cxn modelId="{F4D9E624-12BA-44E3-AA64-FF67527A459A}" type="presOf" srcId="{1F3F555E-642F-4563-93CB-F5F5CE312747}" destId="{08556194-5D65-4492-BB14-D3203D2F2279}" srcOrd="0" destOrd="0" presId="urn:microsoft.com/office/officeart/2005/8/layout/vProcess5"/>
    <dgm:cxn modelId="{18BBD3E4-609A-4789-93D4-94043624376A}" type="presOf" srcId="{EA2DF1B0-F3C1-444D-A8B0-95C2005A0B30}" destId="{368234E0-C84E-4267-A86C-C8D298EA8CA7}" srcOrd="1" destOrd="0" presId="urn:microsoft.com/office/officeart/2005/8/layout/vProcess5"/>
    <dgm:cxn modelId="{22ECD75C-ABEC-42CA-8F9E-FBB35F181FC5}" srcId="{E2BECFC3-B92B-4A46-932C-0E6FFA9B4546}" destId="{D887D808-90DF-4AB5-B1F7-2B1CAD75BCEA}" srcOrd="4" destOrd="0" parTransId="{A8DB01B1-035A-41B0-86BC-FBEADC3E3A64}" sibTransId="{A0416CEF-EBEE-47B0-A958-2B4BB9AF4C12}"/>
    <dgm:cxn modelId="{EC2E8618-3454-4801-A5D5-CD68A73F3DE4}" srcId="{E2BECFC3-B92B-4A46-932C-0E6FFA9B4546}" destId="{07884178-7561-4C34-A448-CB23F151FCF0}" srcOrd="1" destOrd="0" parTransId="{BABE3B33-F47B-429D-877B-B4CDD2CAAFC0}" sibTransId="{27F40716-29A7-4D81-AF6C-F58912540745}"/>
    <dgm:cxn modelId="{8BC0F9DC-7F7A-4A7E-9B8B-6D3289C9FA24}" srcId="{E2BECFC3-B92B-4A46-932C-0E6FFA9B4546}" destId="{5B8F084F-3011-4CB4-8CB6-1EAF902234FE}" srcOrd="3" destOrd="0" parTransId="{2C7C6C58-4E6F-4E75-9A7A-774B58972E4D}" sibTransId="{E78E6E7F-4404-44BD-B62E-C234FC9CBD39}"/>
    <dgm:cxn modelId="{98CFB15E-11A4-45BD-9045-50FC5E7AC8BA}" type="presOf" srcId="{17822804-4F55-48DA-8EDD-0B24C9631D00}" destId="{2CACFB5C-ACCB-467E-9CB1-DEACFFCDD7CD}" srcOrd="1" destOrd="0" presId="urn:microsoft.com/office/officeart/2005/8/layout/vProcess5"/>
    <dgm:cxn modelId="{BEEF304E-6D3A-45C9-A8C7-9D950E729A53}" type="presOf" srcId="{D887D808-90DF-4AB5-B1F7-2B1CAD75BCEA}" destId="{7EEE9DDF-F201-421D-BB0C-52C9BEECF992}" srcOrd="1" destOrd="0" presId="urn:microsoft.com/office/officeart/2005/8/layout/vProcess5"/>
    <dgm:cxn modelId="{01E7417C-A3FF-4871-93C4-11606EFCB905}" type="presOf" srcId="{E2BECFC3-B92B-4A46-932C-0E6FFA9B4546}" destId="{4D9904F1-CF60-45D5-BC64-CA17C67D8AF0}" srcOrd="0" destOrd="0" presId="urn:microsoft.com/office/officeart/2005/8/layout/vProcess5"/>
    <dgm:cxn modelId="{D0AB876B-7B6C-48CB-91C6-51379083F260}" type="presOf" srcId="{A0AAB37B-304F-4B2D-92BB-C92C6DFBBC56}" destId="{3DB94AB8-1290-4377-AE7B-FE2CA9E33DB8}" srcOrd="0" destOrd="0" presId="urn:microsoft.com/office/officeart/2005/8/layout/vProcess5"/>
    <dgm:cxn modelId="{7FF866B8-86D4-4C4A-A4A2-A1809E09567D}" type="presOf" srcId="{5B8F084F-3011-4CB4-8CB6-1EAF902234FE}" destId="{1546EBA2-5ECC-48C4-89CD-BD4B10005470}" srcOrd="1" destOrd="0" presId="urn:microsoft.com/office/officeart/2005/8/layout/vProcess5"/>
    <dgm:cxn modelId="{A33F6298-043A-4A93-B41F-FED97E141D91}" type="presOf" srcId="{27F40716-29A7-4D81-AF6C-F58912540745}" destId="{37C40B67-159B-4FC3-B9B2-F8CA88C35C89}" srcOrd="0" destOrd="0" presId="urn:microsoft.com/office/officeart/2005/8/layout/vProcess5"/>
    <dgm:cxn modelId="{38FD4A50-6FE6-4B93-9C55-6EBCC37E19E2}" srcId="{E2BECFC3-B92B-4A46-932C-0E6FFA9B4546}" destId="{17822804-4F55-48DA-8EDD-0B24C9631D00}" srcOrd="2" destOrd="0" parTransId="{A2E42D74-F176-4B47-A8AC-0D9FBFAFBBBD}" sibTransId="{A0AAB37B-304F-4B2D-92BB-C92C6DFBBC56}"/>
    <dgm:cxn modelId="{42F8DDF5-FB00-424D-B58C-C09036C600B7}" type="presParOf" srcId="{4D9904F1-CF60-45D5-BC64-CA17C67D8AF0}" destId="{1F48B4E1-4F45-4E8E-9141-DBF814491A41}" srcOrd="0" destOrd="0" presId="urn:microsoft.com/office/officeart/2005/8/layout/vProcess5"/>
    <dgm:cxn modelId="{DA3D3C83-B0FA-48F0-BB18-EAF247C5AB89}" type="presParOf" srcId="{4D9904F1-CF60-45D5-BC64-CA17C67D8AF0}" destId="{8614D1DC-DDB5-4DAD-88FD-0C878392A6C5}" srcOrd="1" destOrd="0" presId="urn:microsoft.com/office/officeart/2005/8/layout/vProcess5"/>
    <dgm:cxn modelId="{D5EFFDE3-6DE7-43DB-9FB0-56645650338B}" type="presParOf" srcId="{4D9904F1-CF60-45D5-BC64-CA17C67D8AF0}" destId="{A1E77862-4A25-40D0-95FA-D89C4DBCE9D5}" srcOrd="2" destOrd="0" presId="urn:microsoft.com/office/officeart/2005/8/layout/vProcess5"/>
    <dgm:cxn modelId="{3CC18909-B530-41DA-A98B-7846D6ABEB78}" type="presParOf" srcId="{4D9904F1-CF60-45D5-BC64-CA17C67D8AF0}" destId="{C93FBB16-0BF8-441E-AFB0-60D6D8C8F1EC}" srcOrd="3" destOrd="0" presId="urn:microsoft.com/office/officeart/2005/8/layout/vProcess5"/>
    <dgm:cxn modelId="{1D03A01B-83E8-4855-A150-48C6C014960C}" type="presParOf" srcId="{4D9904F1-CF60-45D5-BC64-CA17C67D8AF0}" destId="{374CD6C6-6E62-4889-A823-67B490280857}" srcOrd="4" destOrd="0" presId="urn:microsoft.com/office/officeart/2005/8/layout/vProcess5"/>
    <dgm:cxn modelId="{1F84DA97-FA01-471F-BB25-5B90296E6973}" type="presParOf" srcId="{4D9904F1-CF60-45D5-BC64-CA17C67D8AF0}" destId="{93935A86-C4EC-4ACD-B646-9415679AE5DA}" srcOrd="5" destOrd="0" presId="urn:microsoft.com/office/officeart/2005/8/layout/vProcess5"/>
    <dgm:cxn modelId="{2299A558-637A-4A67-B48E-D70D5C9F176B}" type="presParOf" srcId="{4D9904F1-CF60-45D5-BC64-CA17C67D8AF0}" destId="{08556194-5D65-4492-BB14-D3203D2F2279}" srcOrd="6" destOrd="0" presId="urn:microsoft.com/office/officeart/2005/8/layout/vProcess5"/>
    <dgm:cxn modelId="{9C142F7B-E5DF-4B4E-9814-46BDDD8489A4}" type="presParOf" srcId="{4D9904F1-CF60-45D5-BC64-CA17C67D8AF0}" destId="{37C40B67-159B-4FC3-B9B2-F8CA88C35C89}" srcOrd="7" destOrd="0" presId="urn:microsoft.com/office/officeart/2005/8/layout/vProcess5"/>
    <dgm:cxn modelId="{CE018E5A-2E5A-4876-892E-0C7B88548A57}" type="presParOf" srcId="{4D9904F1-CF60-45D5-BC64-CA17C67D8AF0}" destId="{3DB94AB8-1290-4377-AE7B-FE2CA9E33DB8}" srcOrd="8" destOrd="0" presId="urn:microsoft.com/office/officeart/2005/8/layout/vProcess5"/>
    <dgm:cxn modelId="{702D0D32-315F-4433-BEC4-BBE6EE131A96}" type="presParOf" srcId="{4D9904F1-CF60-45D5-BC64-CA17C67D8AF0}" destId="{DD1F79DA-6DE4-475F-A679-E38812D6DA4F}" srcOrd="9" destOrd="0" presId="urn:microsoft.com/office/officeart/2005/8/layout/vProcess5"/>
    <dgm:cxn modelId="{CAAD2AE0-F7E7-4E78-B1A5-D221CC9D4338}" type="presParOf" srcId="{4D9904F1-CF60-45D5-BC64-CA17C67D8AF0}" destId="{368234E0-C84E-4267-A86C-C8D298EA8CA7}" srcOrd="10" destOrd="0" presId="urn:microsoft.com/office/officeart/2005/8/layout/vProcess5"/>
    <dgm:cxn modelId="{41126C55-08A7-4DD3-BE58-E634BE5C773B}" type="presParOf" srcId="{4D9904F1-CF60-45D5-BC64-CA17C67D8AF0}" destId="{07BCBBF1-572D-448F-8757-DEC7D2D2C0C1}" srcOrd="11" destOrd="0" presId="urn:microsoft.com/office/officeart/2005/8/layout/vProcess5"/>
    <dgm:cxn modelId="{109F79AB-D7A2-4D26-890F-A1B0CB564734}" type="presParOf" srcId="{4D9904F1-CF60-45D5-BC64-CA17C67D8AF0}" destId="{2CACFB5C-ACCB-467E-9CB1-DEACFFCDD7CD}" srcOrd="12" destOrd="0" presId="urn:microsoft.com/office/officeart/2005/8/layout/vProcess5"/>
    <dgm:cxn modelId="{995ED55B-4CB7-498A-BB2D-43FD76640D73}" type="presParOf" srcId="{4D9904F1-CF60-45D5-BC64-CA17C67D8AF0}" destId="{1546EBA2-5ECC-48C4-89CD-BD4B10005470}" srcOrd="13" destOrd="0" presId="urn:microsoft.com/office/officeart/2005/8/layout/vProcess5"/>
    <dgm:cxn modelId="{E7FCC759-1DF0-4262-888A-FD2E042ECAB4}" type="presParOf" srcId="{4D9904F1-CF60-45D5-BC64-CA17C67D8AF0}" destId="{7EEE9DDF-F201-421D-BB0C-52C9BEECF99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789981-94B8-4837-9698-6A54287B7CD9}" type="doc">
      <dgm:prSet loTypeId="urn:microsoft.com/office/officeart/2005/8/layout/default#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8C6E9699-F761-498D-9003-1AA532BB9450}">
      <dgm:prSet/>
      <dgm:spPr/>
      <dgm:t>
        <a:bodyPr/>
        <a:lstStyle/>
        <a:p>
          <a:pPr rtl="0"/>
          <a:r>
            <a:rPr lang="it-IT" dirty="0"/>
            <a:t>Ospedalizzazione</a:t>
          </a:r>
        </a:p>
      </dgm:t>
    </dgm:pt>
    <dgm:pt modelId="{600BF06F-478C-4639-A000-B7CFF50EAE24}" type="parTrans" cxnId="{F3EEDBE2-4B65-4B76-8954-CCECEC7ECF93}">
      <dgm:prSet/>
      <dgm:spPr/>
      <dgm:t>
        <a:bodyPr/>
        <a:lstStyle/>
        <a:p>
          <a:endParaRPr lang="it-IT"/>
        </a:p>
      </dgm:t>
    </dgm:pt>
    <dgm:pt modelId="{722433DE-3F11-4D27-9468-11C937B5CE60}" type="sibTrans" cxnId="{F3EEDBE2-4B65-4B76-8954-CCECEC7ECF93}">
      <dgm:prSet/>
      <dgm:spPr/>
      <dgm:t>
        <a:bodyPr/>
        <a:lstStyle/>
        <a:p>
          <a:endParaRPr lang="it-IT"/>
        </a:p>
      </dgm:t>
    </dgm:pt>
    <dgm:pt modelId="{FC552193-C71E-48AD-9327-8140C1412C35}">
      <dgm:prSet/>
      <dgm:spPr/>
      <dgm:t>
        <a:bodyPr/>
        <a:lstStyle/>
        <a:p>
          <a:pPr rtl="0"/>
          <a:r>
            <a:rPr lang="it-IT" dirty="0"/>
            <a:t>Prelievo del materiale purulento</a:t>
          </a:r>
        </a:p>
      </dgm:t>
    </dgm:pt>
    <dgm:pt modelId="{3153C1E6-0D95-4551-ABF6-64FB460313E9}" type="parTrans" cxnId="{E285B81F-0CA6-4D72-B3F6-1956A956037E}">
      <dgm:prSet/>
      <dgm:spPr/>
      <dgm:t>
        <a:bodyPr/>
        <a:lstStyle/>
        <a:p>
          <a:endParaRPr lang="it-IT"/>
        </a:p>
      </dgm:t>
    </dgm:pt>
    <dgm:pt modelId="{EDDBF339-A9DA-4A30-8BAB-434C4F13356B}" type="sibTrans" cxnId="{E285B81F-0CA6-4D72-B3F6-1956A956037E}">
      <dgm:prSet/>
      <dgm:spPr/>
      <dgm:t>
        <a:bodyPr/>
        <a:lstStyle/>
        <a:p>
          <a:endParaRPr lang="it-IT"/>
        </a:p>
      </dgm:t>
    </dgm:pt>
    <dgm:pt modelId="{C168BFA3-A454-4486-8A79-61A1E4594F34}">
      <dgm:prSet/>
      <dgm:spPr/>
      <dgm:t>
        <a:bodyPr/>
        <a:lstStyle/>
        <a:p>
          <a:pPr rtl="0"/>
          <a:r>
            <a:rPr lang="it-IT" dirty="0"/>
            <a:t>Antibiogramma</a:t>
          </a:r>
        </a:p>
      </dgm:t>
    </dgm:pt>
    <dgm:pt modelId="{3D0A1402-4F48-4588-9899-225E720CD52F}" type="parTrans" cxnId="{29D18549-12FE-467D-90D8-075BCB570A43}">
      <dgm:prSet/>
      <dgm:spPr/>
      <dgm:t>
        <a:bodyPr/>
        <a:lstStyle/>
        <a:p>
          <a:endParaRPr lang="it-IT"/>
        </a:p>
      </dgm:t>
    </dgm:pt>
    <dgm:pt modelId="{47C4DC50-9987-4A42-9602-EB216A8B2740}" type="sibTrans" cxnId="{29D18549-12FE-467D-90D8-075BCB570A43}">
      <dgm:prSet/>
      <dgm:spPr/>
      <dgm:t>
        <a:bodyPr/>
        <a:lstStyle/>
        <a:p>
          <a:endParaRPr lang="it-IT"/>
        </a:p>
      </dgm:t>
    </dgm:pt>
    <dgm:pt modelId="{BBAD299A-1236-4569-A4F9-2D3BB8B876CD}">
      <dgm:prSet/>
      <dgm:spPr/>
      <dgm:t>
        <a:bodyPr/>
        <a:lstStyle/>
        <a:p>
          <a:pPr algn="ctr" rtl="0"/>
          <a:r>
            <a:rPr lang="it-IT" dirty="0"/>
            <a:t>Terapia </a:t>
          </a:r>
          <a:r>
            <a:rPr lang="it-IT" b="1" u="none" dirty="0"/>
            <a:t>antibiotica topica</a:t>
          </a:r>
          <a:endParaRPr lang="it-IT" u="none" dirty="0"/>
        </a:p>
      </dgm:t>
    </dgm:pt>
    <dgm:pt modelId="{B94A8BC4-816F-434E-BCE0-FE211F1F2BB3}" type="parTrans" cxnId="{8657148B-FA64-4F22-B433-CBEB369DEC3C}">
      <dgm:prSet/>
      <dgm:spPr/>
      <dgm:t>
        <a:bodyPr/>
        <a:lstStyle/>
        <a:p>
          <a:endParaRPr lang="it-IT"/>
        </a:p>
      </dgm:t>
    </dgm:pt>
    <dgm:pt modelId="{B2B705D3-2CEA-4CF3-8ED9-BB859257165A}" type="sibTrans" cxnId="{8657148B-FA64-4F22-B433-CBEB369DEC3C}">
      <dgm:prSet/>
      <dgm:spPr/>
      <dgm:t>
        <a:bodyPr/>
        <a:lstStyle/>
        <a:p>
          <a:endParaRPr lang="it-IT"/>
        </a:p>
      </dgm:t>
    </dgm:pt>
    <dgm:pt modelId="{D16B767B-8B12-4A59-8D83-33DBF6FE5712}" type="pres">
      <dgm:prSet presAssocID="{A5789981-94B8-4837-9698-6A54287B7CD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32103A7-ED56-444A-860F-94069826F170}" type="pres">
      <dgm:prSet presAssocID="{8C6E9699-F761-498D-9003-1AA532BB945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1761500-227B-498A-95E8-F9A6E99311D8}" type="pres">
      <dgm:prSet presAssocID="{722433DE-3F11-4D27-9468-11C937B5CE60}" presName="sibTrans" presStyleCnt="0"/>
      <dgm:spPr/>
    </dgm:pt>
    <dgm:pt modelId="{796CE1DD-B072-4A34-BD43-0C03F74905DB}" type="pres">
      <dgm:prSet presAssocID="{FC552193-C71E-48AD-9327-8140C1412C35}" presName="node" presStyleLbl="node1" presStyleIdx="1" presStyleCnt="4" custLinFactNeighborY="-234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602D23B-652E-4B13-82F1-0861193C7A5A}" type="pres">
      <dgm:prSet presAssocID="{EDDBF339-A9DA-4A30-8BAB-434C4F13356B}" presName="sibTrans" presStyleCnt="0"/>
      <dgm:spPr/>
    </dgm:pt>
    <dgm:pt modelId="{F98EA563-1C8B-497B-B9B1-AD8423BE9CEF}" type="pres">
      <dgm:prSet presAssocID="{C168BFA3-A454-4486-8A79-61A1E4594F3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6323593-2ADE-4724-B12B-3F355D9AA1E9}" type="pres">
      <dgm:prSet presAssocID="{47C4DC50-9987-4A42-9602-EB216A8B2740}" presName="sibTrans" presStyleCnt="0"/>
      <dgm:spPr/>
    </dgm:pt>
    <dgm:pt modelId="{1537478B-A3F3-46B5-BD08-C941415CAC08}" type="pres">
      <dgm:prSet presAssocID="{BBAD299A-1236-4569-A4F9-2D3BB8B876CD}" presName="node" presStyleLbl="node1" presStyleIdx="3" presStyleCnt="4" custScaleX="175707" custLinFactNeighborX="-2770" custLinFactNeighborY="4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657148B-FA64-4F22-B433-CBEB369DEC3C}" srcId="{A5789981-94B8-4837-9698-6A54287B7CD9}" destId="{BBAD299A-1236-4569-A4F9-2D3BB8B876CD}" srcOrd="3" destOrd="0" parTransId="{B94A8BC4-816F-434E-BCE0-FE211F1F2BB3}" sibTransId="{B2B705D3-2CEA-4CF3-8ED9-BB859257165A}"/>
    <dgm:cxn modelId="{3382A3E8-F0BE-4B76-944F-ACCF69048D01}" type="presOf" srcId="{BBAD299A-1236-4569-A4F9-2D3BB8B876CD}" destId="{1537478B-A3F3-46B5-BD08-C941415CAC08}" srcOrd="0" destOrd="0" presId="urn:microsoft.com/office/officeart/2005/8/layout/default#1"/>
    <dgm:cxn modelId="{316E49D3-66EB-4C6B-BA57-DC5C081B4E12}" type="presOf" srcId="{FC552193-C71E-48AD-9327-8140C1412C35}" destId="{796CE1DD-B072-4A34-BD43-0C03F74905DB}" srcOrd="0" destOrd="0" presId="urn:microsoft.com/office/officeart/2005/8/layout/default#1"/>
    <dgm:cxn modelId="{29D18549-12FE-467D-90D8-075BCB570A43}" srcId="{A5789981-94B8-4837-9698-6A54287B7CD9}" destId="{C168BFA3-A454-4486-8A79-61A1E4594F34}" srcOrd="2" destOrd="0" parTransId="{3D0A1402-4F48-4588-9899-225E720CD52F}" sibTransId="{47C4DC50-9987-4A42-9602-EB216A8B2740}"/>
    <dgm:cxn modelId="{E285B81F-0CA6-4D72-B3F6-1956A956037E}" srcId="{A5789981-94B8-4837-9698-6A54287B7CD9}" destId="{FC552193-C71E-48AD-9327-8140C1412C35}" srcOrd="1" destOrd="0" parTransId="{3153C1E6-0D95-4551-ABF6-64FB460313E9}" sibTransId="{EDDBF339-A9DA-4A30-8BAB-434C4F13356B}"/>
    <dgm:cxn modelId="{0B0D05E8-AEFF-4137-AE8E-A868F644ACC7}" type="presOf" srcId="{A5789981-94B8-4837-9698-6A54287B7CD9}" destId="{D16B767B-8B12-4A59-8D83-33DBF6FE5712}" srcOrd="0" destOrd="0" presId="urn:microsoft.com/office/officeart/2005/8/layout/default#1"/>
    <dgm:cxn modelId="{F3EEDBE2-4B65-4B76-8954-CCECEC7ECF93}" srcId="{A5789981-94B8-4837-9698-6A54287B7CD9}" destId="{8C6E9699-F761-498D-9003-1AA532BB9450}" srcOrd="0" destOrd="0" parTransId="{600BF06F-478C-4639-A000-B7CFF50EAE24}" sibTransId="{722433DE-3F11-4D27-9468-11C937B5CE60}"/>
    <dgm:cxn modelId="{4CBC7039-0E7A-4D7B-8A00-DC667793F196}" type="presOf" srcId="{8C6E9699-F761-498D-9003-1AA532BB9450}" destId="{732103A7-ED56-444A-860F-94069826F170}" srcOrd="0" destOrd="0" presId="urn:microsoft.com/office/officeart/2005/8/layout/default#1"/>
    <dgm:cxn modelId="{13E0CEBA-D72A-46B1-B1B0-D49B07294FBE}" type="presOf" srcId="{C168BFA3-A454-4486-8A79-61A1E4594F34}" destId="{F98EA563-1C8B-497B-B9B1-AD8423BE9CEF}" srcOrd="0" destOrd="0" presId="urn:microsoft.com/office/officeart/2005/8/layout/default#1"/>
    <dgm:cxn modelId="{7AFFD63E-FC96-40D3-A776-DD2168EA62C4}" type="presParOf" srcId="{D16B767B-8B12-4A59-8D83-33DBF6FE5712}" destId="{732103A7-ED56-444A-860F-94069826F170}" srcOrd="0" destOrd="0" presId="urn:microsoft.com/office/officeart/2005/8/layout/default#1"/>
    <dgm:cxn modelId="{59DEE7C2-3583-4641-BD2A-C9BAD319CE3C}" type="presParOf" srcId="{D16B767B-8B12-4A59-8D83-33DBF6FE5712}" destId="{B1761500-227B-498A-95E8-F9A6E99311D8}" srcOrd="1" destOrd="0" presId="urn:microsoft.com/office/officeart/2005/8/layout/default#1"/>
    <dgm:cxn modelId="{AEF0FCFD-03EC-4635-B296-9631B21B350D}" type="presParOf" srcId="{D16B767B-8B12-4A59-8D83-33DBF6FE5712}" destId="{796CE1DD-B072-4A34-BD43-0C03F74905DB}" srcOrd="2" destOrd="0" presId="urn:microsoft.com/office/officeart/2005/8/layout/default#1"/>
    <dgm:cxn modelId="{C4681E06-4C80-42AD-B122-4E1D86549833}" type="presParOf" srcId="{D16B767B-8B12-4A59-8D83-33DBF6FE5712}" destId="{9602D23B-652E-4B13-82F1-0861193C7A5A}" srcOrd="3" destOrd="0" presId="urn:microsoft.com/office/officeart/2005/8/layout/default#1"/>
    <dgm:cxn modelId="{07AAEDB9-B510-4A91-A741-656DF2C56418}" type="presParOf" srcId="{D16B767B-8B12-4A59-8D83-33DBF6FE5712}" destId="{F98EA563-1C8B-497B-B9B1-AD8423BE9CEF}" srcOrd="4" destOrd="0" presId="urn:microsoft.com/office/officeart/2005/8/layout/default#1"/>
    <dgm:cxn modelId="{A3F1A0CE-FE45-4F72-84D3-D07BB2AD39BE}" type="presParOf" srcId="{D16B767B-8B12-4A59-8D83-33DBF6FE5712}" destId="{16323593-2ADE-4724-B12B-3F355D9AA1E9}" srcOrd="5" destOrd="0" presId="urn:microsoft.com/office/officeart/2005/8/layout/default#1"/>
    <dgm:cxn modelId="{163C8A29-3425-4871-933B-035128000EBD}" type="presParOf" srcId="{D16B767B-8B12-4A59-8D83-33DBF6FE5712}" destId="{1537478B-A3F3-46B5-BD08-C941415CAC08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3DEDE7-1BE6-4EFB-AFB5-D2B0D423D8B5}" type="doc">
      <dgm:prSet loTypeId="urn:microsoft.com/office/officeart/2005/8/layout/hierarchy4" loCatId="hierarchy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it-IT"/>
        </a:p>
      </dgm:t>
    </dgm:pt>
    <dgm:pt modelId="{B59938FF-3A07-469C-81CD-15CED73F5323}">
      <dgm:prSet/>
      <dgm:spPr/>
      <dgm:t>
        <a:bodyPr/>
        <a:lstStyle/>
        <a:p>
          <a:pPr rtl="0"/>
          <a:r>
            <a:rPr lang="it-IT" b="0" i="0" baseline="0" dirty="0"/>
            <a:t>Terapia tempestiva</a:t>
          </a:r>
          <a:endParaRPr lang="it-IT" dirty="0"/>
        </a:p>
      </dgm:t>
    </dgm:pt>
    <dgm:pt modelId="{69E9F5E0-52D1-48D8-9A89-522C790625CB}" type="parTrans" cxnId="{EC82FACE-79DF-4632-B8BE-838B996F8286}">
      <dgm:prSet/>
      <dgm:spPr/>
      <dgm:t>
        <a:bodyPr/>
        <a:lstStyle/>
        <a:p>
          <a:endParaRPr lang="it-IT"/>
        </a:p>
      </dgm:t>
    </dgm:pt>
    <dgm:pt modelId="{22D155CC-A137-4F27-BFF8-E4DBC4FBDBF8}" type="sibTrans" cxnId="{EC82FACE-79DF-4632-B8BE-838B996F8286}">
      <dgm:prSet/>
      <dgm:spPr/>
      <dgm:t>
        <a:bodyPr/>
        <a:lstStyle/>
        <a:p>
          <a:endParaRPr lang="it-IT"/>
        </a:p>
      </dgm:t>
    </dgm:pt>
    <dgm:pt modelId="{F5463734-5174-4E34-AE84-F60AAE1D7E5E}">
      <dgm:prSet/>
      <dgm:spPr/>
      <dgm:t>
        <a:bodyPr/>
        <a:lstStyle/>
        <a:p>
          <a:pPr rtl="0"/>
          <a:r>
            <a:rPr lang="it-IT" b="0" i="0" baseline="0" dirty="0"/>
            <a:t>Terapia adeguata</a:t>
          </a:r>
          <a:endParaRPr lang="it-IT" dirty="0"/>
        </a:p>
      </dgm:t>
    </dgm:pt>
    <dgm:pt modelId="{29548D4A-58BE-47F4-BF7D-2C2EBD85E0D8}" type="parTrans" cxnId="{E3A9EAD1-1F7E-4E20-AF76-412D10AB0A9F}">
      <dgm:prSet/>
      <dgm:spPr/>
      <dgm:t>
        <a:bodyPr/>
        <a:lstStyle/>
        <a:p>
          <a:endParaRPr lang="it-IT"/>
        </a:p>
      </dgm:t>
    </dgm:pt>
    <dgm:pt modelId="{6062144D-A979-4FD0-8EC6-2FEFBD427827}" type="sibTrans" cxnId="{E3A9EAD1-1F7E-4E20-AF76-412D10AB0A9F}">
      <dgm:prSet/>
      <dgm:spPr/>
      <dgm:t>
        <a:bodyPr/>
        <a:lstStyle/>
        <a:p>
          <a:endParaRPr lang="it-IT"/>
        </a:p>
      </dgm:t>
    </dgm:pt>
    <dgm:pt modelId="{EFB06225-3B12-45CE-8009-3AAFC76C8D9A}" type="pres">
      <dgm:prSet presAssocID="{B03DEDE7-1BE6-4EFB-AFB5-D2B0D423D8B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48CB0BCD-72AB-43DE-9457-0B2B6053D39C}" type="pres">
      <dgm:prSet presAssocID="{B59938FF-3A07-469C-81CD-15CED73F5323}" presName="vertOne" presStyleCnt="0"/>
      <dgm:spPr/>
    </dgm:pt>
    <dgm:pt modelId="{6B3A38C8-74C8-48A4-B53D-7D8B53599AEB}" type="pres">
      <dgm:prSet presAssocID="{B59938FF-3A07-469C-81CD-15CED73F5323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DCEF662-58A7-406B-81BD-762889271BE2}" type="pres">
      <dgm:prSet presAssocID="{B59938FF-3A07-469C-81CD-15CED73F5323}" presName="horzOne" presStyleCnt="0"/>
      <dgm:spPr/>
    </dgm:pt>
    <dgm:pt modelId="{66A33AA3-B58E-4F3B-AE6F-BFBBFA9A18F6}" type="pres">
      <dgm:prSet presAssocID="{22D155CC-A137-4F27-BFF8-E4DBC4FBDBF8}" presName="sibSpaceOne" presStyleCnt="0"/>
      <dgm:spPr/>
    </dgm:pt>
    <dgm:pt modelId="{3D4F1D72-02D9-4A54-A13C-70666CA1CAFC}" type="pres">
      <dgm:prSet presAssocID="{F5463734-5174-4E34-AE84-F60AAE1D7E5E}" presName="vertOne" presStyleCnt="0"/>
      <dgm:spPr/>
    </dgm:pt>
    <dgm:pt modelId="{E1ADC49A-F06D-4995-B9F5-4F32DBF8F44C}" type="pres">
      <dgm:prSet presAssocID="{F5463734-5174-4E34-AE84-F60AAE1D7E5E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E80EBA7-8E44-4D40-931F-A64092455E85}" type="pres">
      <dgm:prSet presAssocID="{F5463734-5174-4E34-AE84-F60AAE1D7E5E}" presName="horzOne" presStyleCnt="0"/>
      <dgm:spPr/>
    </dgm:pt>
  </dgm:ptLst>
  <dgm:cxnLst>
    <dgm:cxn modelId="{904B180C-CE3C-4A9C-9BF2-455AD921ED9B}" type="presOf" srcId="{F5463734-5174-4E34-AE84-F60AAE1D7E5E}" destId="{E1ADC49A-F06D-4995-B9F5-4F32DBF8F44C}" srcOrd="0" destOrd="0" presId="urn:microsoft.com/office/officeart/2005/8/layout/hierarchy4"/>
    <dgm:cxn modelId="{E3A9EAD1-1F7E-4E20-AF76-412D10AB0A9F}" srcId="{B03DEDE7-1BE6-4EFB-AFB5-D2B0D423D8B5}" destId="{F5463734-5174-4E34-AE84-F60AAE1D7E5E}" srcOrd="1" destOrd="0" parTransId="{29548D4A-58BE-47F4-BF7D-2C2EBD85E0D8}" sibTransId="{6062144D-A979-4FD0-8EC6-2FEFBD427827}"/>
    <dgm:cxn modelId="{EC82FACE-79DF-4632-B8BE-838B996F8286}" srcId="{B03DEDE7-1BE6-4EFB-AFB5-D2B0D423D8B5}" destId="{B59938FF-3A07-469C-81CD-15CED73F5323}" srcOrd="0" destOrd="0" parTransId="{69E9F5E0-52D1-48D8-9A89-522C790625CB}" sibTransId="{22D155CC-A137-4F27-BFF8-E4DBC4FBDBF8}"/>
    <dgm:cxn modelId="{2647D172-02CB-4221-903D-4D7140188DBD}" type="presOf" srcId="{B03DEDE7-1BE6-4EFB-AFB5-D2B0D423D8B5}" destId="{EFB06225-3B12-45CE-8009-3AAFC76C8D9A}" srcOrd="0" destOrd="0" presId="urn:microsoft.com/office/officeart/2005/8/layout/hierarchy4"/>
    <dgm:cxn modelId="{0018A6C6-FBE5-424B-93D4-B1EFCF0B3E6C}" type="presOf" srcId="{B59938FF-3A07-469C-81CD-15CED73F5323}" destId="{6B3A38C8-74C8-48A4-B53D-7D8B53599AEB}" srcOrd="0" destOrd="0" presId="urn:microsoft.com/office/officeart/2005/8/layout/hierarchy4"/>
    <dgm:cxn modelId="{A80AFE2F-ED23-4AFC-87D9-4CF49F7EC020}" type="presParOf" srcId="{EFB06225-3B12-45CE-8009-3AAFC76C8D9A}" destId="{48CB0BCD-72AB-43DE-9457-0B2B6053D39C}" srcOrd="0" destOrd="0" presId="urn:microsoft.com/office/officeart/2005/8/layout/hierarchy4"/>
    <dgm:cxn modelId="{4714618A-7A43-441C-9ACE-6672B85B6C9A}" type="presParOf" srcId="{48CB0BCD-72AB-43DE-9457-0B2B6053D39C}" destId="{6B3A38C8-74C8-48A4-B53D-7D8B53599AEB}" srcOrd="0" destOrd="0" presId="urn:microsoft.com/office/officeart/2005/8/layout/hierarchy4"/>
    <dgm:cxn modelId="{C7E05C54-0A20-40BF-983E-3039063226F1}" type="presParOf" srcId="{48CB0BCD-72AB-43DE-9457-0B2B6053D39C}" destId="{7DCEF662-58A7-406B-81BD-762889271BE2}" srcOrd="1" destOrd="0" presId="urn:microsoft.com/office/officeart/2005/8/layout/hierarchy4"/>
    <dgm:cxn modelId="{12EEE6BD-1360-4503-B94B-A62C0590DB2E}" type="presParOf" srcId="{EFB06225-3B12-45CE-8009-3AAFC76C8D9A}" destId="{66A33AA3-B58E-4F3B-AE6F-BFBBFA9A18F6}" srcOrd="1" destOrd="0" presId="urn:microsoft.com/office/officeart/2005/8/layout/hierarchy4"/>
    <dgm:cxn modelId="{9D1619AB-9BAA-4926-B1E1-DB9568C98F68}" type="presParOf" srcId="{EFB06225-3B12-45CE-8009-3AAFC76C8D9A}" destId="{3D4F1D72-02D9-4A54-A13C-70666CA1CAFC}" srcOrd="2" destOrd="0" presId="urn:microsoft.com/office/officeart/2005/8/layout/hierarchy4"/>
    <dgm:cxn modelId="{97FE34C8-2E0F-4EA0-B3E1-22F3C77D40F8}" type="presParOf" srcId="{3D4F1D72-02D9-4A54-A13C-70666CA1CAFC}" destId="{E1ADC49A-F06D-4995-B9F5-4F32DBF8F44C}" srcOrd="0" destOrd="0" presId="urn:microsoft.com/office/officeart/2005/8/layout/hierarchy4"/>
    <dgm:cxn modelId="{34DEA15F-39EB-448D-BF8D-C95980EE56E5}" type="presParOf" srcId="{3D4F1D72-02D9-4A54-A13C-70666CA1CAFC}" destId="{2E80EBA7-8E44-4D40-931F-A64092455E8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9F7629B-11AD-4E3B-B73C-70B04F0BB814}" type="datetimeFigureOut">
              <a:rPr lang="it-IT"/>
              <a:pPr>
                <a:defRPr/>
              </a:pPr>
              <a:t>22/11/2016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8953F9-A068-471F-82FE-D6160695D6E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11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075BA0C-F2E8-47CA-85BE-694F2755D2CA}" type="slidenum">
              <a:rPr lang="it-IT" altLang="it-IT" sz="1200"/>
              <a:pPr eaLnBrk="1" hangingPunct="1"/>
              <a:t>1</a:t>
            </a:fld>
            <a:endParaRPr lang="it-IT" alt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4B653-2F7D-4906-B4E2-7211EFEBD7C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11700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625A4-9127-4B17-AFBC-1EDAD799823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40861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5CBACC-2563-4272-88E9-0595CC5006F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004787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it-IT" noProof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462AFC1-0C7B-4A0B-9D6E-F6A6CF700E1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863673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DDCDCED-715C-46B5-9DEA-9D1934434AD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714226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EB6AE93-13ED-463D-A9A3-0B5DE77E16D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542565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CCBD683-C28C-4A6B-A971-30D212F4D7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766908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922DB96-E2D4-4A87-9BB0-0416EE70E8E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08001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E5CE2E-4DEE-4B84-84E0-11DDDF2944B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6490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12F87-8FF4-46A9-B010-9871D34F6B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12698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19069-B51C-422B-95DB-36EB699024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93220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072F3-34DE-463F-AC30-404B93ED1EB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46251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A218F-8200-49B7-AC98-4CD0D511D01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369158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1732E-7895-4773-A150-26D593C97AE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190579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24EF4-905C-4ED2-9255-E6ED199D647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27982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2B977-2D0C-4750-8EDD-5AD53DBA4D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73719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B7CB0-C4F7-40AF-B812-B0B6F670771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80452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FF09B8-8442-4BAD-B454-0C7596D7ED9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  <p:sldLayoutId id="2147484294" r:id="rId13"/>
    <p:sldLayoutId id="2147484295" r:id="rId14"/>
    <p:sldLayoutId id="2147484296" r:id="rId15"/>
    <p:sldLayoutId id="2147484297" r:id="rId16"/>
    <p:sldLayoutId id="2147484298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3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4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ferdini.it/dati_ker200.htm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7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9.bin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it-IT" altLang="it-IT"/>
              <a:t>Cornea</a:t>
            </a: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type="body" sz="half" idx="1"/>
          </p:nvPr>
        </p:nvGraphicFramePr>
        <p:xfrm>
          <a:off x="714375" y="1285875"/>
          <a:ext cx="2714625" cy="4843463"/>
        </p:xfrm>
        <a:graphic>
          <a:graphicData uri="http://schemas.openxmlformats.org/presentationml/2006/ole">
            <p:oleObj spid="_x0000_s1042" name="Immagine bitmap" r:id="rId4" imgW="1104762" imgH="1971950" progId="PBrush">
              <p:embed/>
            </p:oleObj>
          </a:graphicData>
        </a:graphic>
      </p:graphicFrame>
      <p:sp>
        <p:nvSpPr>
          <p:cNvPr id="1028" name="Segnaposto contenuto 4"/>
          <p:cNvSpPr>
            <a:spLocks noGrp="1"/>
          </p:cNvSpPr>
          <p:nvPr>
            <p:ph sz="quarter" idx="3"/>
          </p:nvPr>
        </p:nvSpPr>
        <p:spPr>
          <a:xfrm>
            <a:off x="4357688" y="3519488"/>
            <a:ext cx="4495800" cy="1981200"/>
          </a:xfrm>
        </p:spPr>
        <p:txBody>
          <a:bodyPr/>
          <a:lstStyle/>
          <a:p>
            <a:r>
              <a:rPr lang="it-IT" altLang="it-IT" sz="2000"/>
              <a:t>Trasparente avascolare</a:t>
            </a:r>
          </a:p>
          <a:p>
            <a:r>
              <a:rPr lang="it-IT" altLang="it-IT" sz="2000"/>
              <a:t>Diametro 10.5 – 11.5 mm</a:t>
            </a:r>
          </a:p>
          <a:p>
            <a:r>
              <a:rPr lang="it-IT" altLang="it-IT" sz="2000"/>
              <a:t>Spessore </a:t>
            </a:r>
          </a:p>
          <a:p>
            <a:pPr lvl="1"/>
            <a:r>
              <a:rPr lang="it-IT" altLang="it-IT" sz="2000"/>
              <a:t>0.53 mm. al centro</a:t>
            </a:r>
          </a:p>
          <a:p>
            <a:pPr lvl="1"/>
            <a:r>
              <a:rPr lang="it-IT" altLang="it-IT" sz="2000"/>
              <a:t>0.65 mm. in periferia</a:t>
            </a:r>
          </a:p>
          <a:p>
            <a:r>
              <a:rPr lang="it-IT" altLang="it-IT" sz="2000"/>
              <a:t>Raggio di curvatura</a:t>
            </a:r>
          </a:p>
          <a:p>
            <a:pPr lvl="1"/>
            <a:r>
              <a:rPr lang="it-IT" altLang="it-IT" sz="2000"/>
              <a:t>Anteriore 7.8</a:t>
            </a:r>
          </a:p>
          <a:p>
            <a:pPr lvl="1"/>
            <a:r>
              <a:rPr lang="it-IT" altLang="it-IT" sz="2000"/>
              <a:t>Posteriore 7.1</a:t>
            </a:r>
          </a:p>
          <a:p>
            <a:endParaRPr lang="it-IT" altLang="it-IT"/>
          </a:p>
        </p:txBody>
      </p:sp>
      <p:pic>
        <p:nvPicPr>
          <p:cNvPr id="1029" name="Picture 4" descr="C:\Users\Anna\Desktop\immagini cornea\normal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937" b="4927"/>
          <a:stretch>
            <a:fillRect/>
          </a:stretch>
        </p:blipFill>
        <p:spPr bwMode="auto">
          <a:xfrm>
            <a:off x="3786188" y="571500"/>
            <a:ext cx="49498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Patologia infettiva</a:t>
            </a:r>
            <a:br>
              <a:rPr lang="it-IT" altLang="it-IT"/>
            </a:br>
            <a:r>
              <a:rPr lang="it-IT" altLang="it-IT" sz="3200"/>
              <a:t>Fattori predisponenti</a:t>
            </a:r>
          </a:p>
        </p:txBody>
      </p:sp>
      <p:sp>
        <p:nvSpPr>
          <p:cNvPr id="26627" name="Segnaposto testo 3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4040188" cy="757237"/>
          </a:xfrm>
          <a:ln w="57150">
            <a:solidFill>
              <a:srgbClr val="FF0000"/>
            </a:solidFill>
          </a:ln>
        </p:spPr>
        <p:txBody>
          <a:bodyPr/>
          <a:lstStyle/>
          <a:p>
            <a:pPr algn="ctr">
              <a:lnSpc>
                <a:spcPts val="1900"/>
              </a:lnSpc>
            </a:pPr>
            <a:r>
              <a:rPr lang="it-IT" altLang="it-IT" dirty="0"/>
              <a:t>interruzione </a:t>
            </a:r>
          </a:p>
          <a:p>
            <a:pPr algn="ctr">
              <a:lnSpc>
                <a:spcPts val="1900"/>
              </a:lnSpc>
            </a:pPr>
            <a:r>
              <a:rPr lang="it-IT" altLang="it-IT" dirty="0"/>
              <a:t>dell’epitelio corneale</a:t>
            </a:r>
          </a:p>
        </p:txBody>
      </p:sp>
      <p:sp>
        <p:nvSpPr>
          <p:cNvPr id="26628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altLang="it-IT"/>
              <a:t>Traumi </a:t>
            </a:r>
          </a:p>
          <a:p>
            <a:r>
              <a:rPr lang="it-IT" altLang="it-IT"/>
              <a:t>Uso di lenti a contatto</a:t>
            </a:r>
          </a:p>
          <a:p>
            <a:r>
              <a:rPr lang="it-IT" altLang="it-IT"/>
              <a:t>Patologia degli annessi oculari (palpebre, ciglia, vie lacrimali) </a:t>
            </a:r>
          </a:p>
          <a:p>
            <a:r>
              <a:rPr lang="it-IT" altLang="it-IT"/>
              <a:t>Alterazione del film lacrimale</a:t>
            </a:r>
          </a:p>
          <a:p>
            <a:r>
              <a:rPr lang="it-IT" altLang="it-IT"/>
              <a:t>Esoftalmo</a:t>
            </a:r>
          </a:p>
          <a:p>
            <a:endParaRPr lang="it-IT" altLang="it-IT"/>
          </a:p>
        </p:txBody>
      </p:sp>
      <p:sp>
        <p:nvSpPr>
          <p:cNvPr id="26629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lvl="1" algn="ctr">
              <a:lnSpc>
                <a:spcPts val="1600"/>
              </a:lnSpc>
            </a:pPr>
            <a:r>
              <a:rPr lang="it-IT" altLang="it-IT" sz="2400"/>
              <a:t>infezioni della </a:t>
            </a:r>
          </a:p>
          <a:p>
            <a:pPr marL="0" lvl="1" algn="ctr">
              <a:lnSpc>
                <a:spcPts val="1600"/>
              </a:lnSpc>
            </a:pPr>
            <a:r>
              <a:rPr lang="it-IT" altLang="it-IT" sz="2400"/>
              <a:t>superficie oculare </a:t>
            </a:r>
          </a:p>
        </p:txBody>
      </p:sp>
      <p:sp>
        <p:nvSpPr>
          <p:cNvPr id="26630" name="Segnaposto contenut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altLang="it-IT"/>
          </a:p>
          <a:p>
            <a:r>
              <a:rPr lang="it-IT" altLang="it-IT"/>
              <a:t>Congiuntiviti</a:t>
            </a:r>
          </a:p>
          <a:p>
            <a:r>
              <a:rPr lang="it-IT" altLang="it-IT"/>
              <a:t>Blefariti</a:t>
            </a:r>
          </a:p>
          <a:p>
            <a:r>
              <a:rPr lang="it-IT" altLang="it-IT"/>
              <a:t>Blefaro-congiuntiviti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/>
              <a:t>Segni e sintomi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35000"/>
              </a:lnSpc>
            </a:pPr>
            <a:r>
              <a:rPr lang="it-IT" altLang="it-IT" sz="2800"/>
              <a:t>Iperemia della congiuntiva</a:t>
            </a:r>
          </a:p>
          <a:p>
            <a:pPr eaLnBrk="1" hangingPunct="1">
              <a:lnSpc>
                <a:spcPct val="135000"/>
              </a:lnSpc>
            </a:pPr>
            <a:r>
              <a:rPr lang="it-IT" altLang="it-IT" sz="2800"/>
              <a:t>Iniezione pericheratica</a:t>
            </a:r>
          </a:p>
          <a:p>
            <a:pPr eaLnBrk="1" hangingPunct="1">
              <a:lnSpc>
                <a:spcPct val="135000"/>
              </a:lnSpc>
            </a:pPr>
            <a:r>
              <a:rPr lang="it-IT" altLang="it-IT" sz="2800"/>
              <a:t>Fotofobia</a:t>
            </a:r>
          </a:p>
          <a:p>
            <a:pPr eaLnBrk="1" hangingPunct="1">
              <a:lnSpc>
                <a:spcPct val="135000"/>
              </a:lnSpc>
            </a:pPr>
            <a:r>
              <a:rPr lang="it-IT" altLang="it-IT" sz="2800"/>
              <a:t>Lacrimazione</a:t>
            </a:r>
          </a:p>
          <a:p>
            <a:pPr eaLnBrk="1" hangingPunct="1">
              <a:lnSpc>
                <a:spcPct val="135000"/>
              </a:lnSpc>
            </a:pPr>
            <a:r>
              <a:rPr lang="it-IT" altLang="it-IT" sz="2800"/>
              <a:t>Dolore </a:t>
            </a:r>
          </a:p>
          <a:p>
            <a:pPr eaLnBrk="1" hangingPunct="1"/>
            <a:endParaRPr lang="it-IT" altLang="it-IT" sz="2400"/>
          </a:p>
        </p:txBody>
      </p:sp>
      <p:pic>
        <p:nvPicPr>
          <p:cNvPr id="27652" name="Picture 10" descr="200cornealabr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74" t="7692"/>
          <a:stretch>
            <a:fillRect/>
          </a:stretch>
        </p:blipFill>
        <p:spPr>
          <a:xfrm>
            <a:off x="5795963" y="115888"/>
            <a:ext cx="2328862" cy="3313112"/>
          </a:xfrm>
        </p:spPr>
      </p:pic>
      <p:pic>
        <p:nvPicPr>
          <p:cNvPr id="276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52" t="22868"/>
          <a:stretch>
            <a:fillRect/>
          </a:stretch>
        </p:blipFill>
        <p:spPr bwMode="auto">
          <a:xfrm>
            <a:off x="5940425" y="3500438"/>
            <a:ext cx="186848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Line 12"/>
          <p:cNvSpPr>
            <a:spLocks noChangeShapeType="1"/>
          </p:cNvSpPr>
          <p:nvPr/>
        </p:nvSpPr>
        <p:spPr bwMode="auto">
          <a:xfrm flipV="1">
            <a:off x="3643313" y="2060575"/>
            <a:ext cx="1720850" cy="725488"/>
          </a:xfrm>
          <a:prstGeom prst="line">
            <a:avLst/>
          </a:prstGeom>
          <a:noFill/>
          <a:ln w="698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655" name="Line 13"/>
          <p:cNvSpPr>
            <a:spLocks noChangeShapeType="1"/>
          </p:cNvSpPr>
          <p:nvPr/>
        </p:nvSpPr>
        <p:spPr bwMode="auto">
          <a:xfrm>
            <a:off x="4562475" y="3852863"/>
            <a:ext cx="1152525" cy="576262"/>
          </a:xfrm>
          <a:prstGeom prst="line">
            <a:avLst/>
          </a:prstGeom>
          <a:noFill/>
          <a:ln w="698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Cheratopatie infettive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536924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Cheratiti batteriche</a:t>
            </a:r>
          </a:p>
        </p:txBody>
      </p:sp>
      <p:sp>
        <p:nvSpPr>
          <p:cNvPr id="29699" name="Rectangle 18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3844925"/>
          </a:xfrm>
        </p:spPr>
        <p:txBody>
          <a:bodyPr/>
          <a:lstStyle/>
          <a:p>
            <a:r>
              <a:rPr lang="it-IT" altLang="it-IT"/>
              <a:t>Tutti i germi patogeni  (congiuntiva!)</a:t>
            </a:r>
          </a:p>
          <a:p>
            <a:endParaRPr lang="en-GB" altLang="it-IT"/>
          </a:p>
          <a:p>
            <a:r>
              <a:rPr lang="en-GB" altLang="it-IT"/>
              <a:t>Adulti </a:t>
            </a:r>
          </a:p>
          <a:p>
            <a:pPr lvl="1"/>
            <a:r>
              <a:rPr lang="en-GB" altLang="it-IT"/>
              <a:t>Staph. epidermidis</a:t>
            </a:r>
          </a:p>
          <a:p>
            <a:pPr lvl="1"/>
            <a:r>
              <a:rPr lang="en-GB" altLang="it-IT"/>
              <a:t>Staph. aureus</a:t>
            </a:r>
          </a:p>
          <a:p>
            <a:pPr lvl="1"/>
            <a:r>
              <a:rPr lang="en-GB" altLang="it-IT"/>
              <a:t>Haemophilus influenzae</a:t>
            </a:r>
          </a:p>
          <a:p>
            <a:pPr lvl="1"/>
            <a:r>
              <a:rPr lang="en-GB" altLang="it-IT"/>
              <a:t>Strept. pneumoniae</a:t>
            </a:r>
          </a:p>
          <a:p>
            <a:pPr lvl="1"/>
            <a:endParaRPr lang="en-GB" altLang="it-IT"/>
          </a:p>
          <a:p>
            <a:endParaRPr lang="it-IT" altLang="it-IT"/>
          </a:p>
        </p:txBody>
      </p:sp>
      <p:sp>
        <p:nvSpPr>
          <p:cNvPr id="29700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it-IT"/>
              <a:t>Bambini</a:t>
            </a:r>
          </a:p>
          <a:p>
            <a:pPr lvl="1"/>
            <a:r>
              <a:rPr lang="en-GB" altLang="it-IT"/>
              <a:t>Haemophilus influenzae</a:t>
            </a:r>
          </a:p>
          <a:p>
            <a:pPr lvl="1"/>
            <a:r>
              <a:rPr lang="en-GB" altLang="it-IT"/>
              <a:t>Strept. pneumoniae</a:t>
            </a:r>
          </a:p>
          <a:p>
            <a:pPr lvl="1"/>
            <a:endParaRPr lang="en-GB" altLang="it-IT"/>
          </a:p>
          <a:p>
            <a:r>
              <a:rPr lang="en-GB" altLang="it-IT"/>
              <a:t>Neonati </a:t>
            </a:r>
          </a:p>
          <a:p>
            <a:pPr lvl="1"/>
            <a:r>
              <a:rPr lang="en-GB" altLang="it-IT"/>
              <a:t>Haemophilus influenzae</a:t>
            </a:r>
          </a:p>
          <a:p>
            <a:pPr lvl="1"/>
            <a:r>
              <a:rPr lang="en-GB" altLang="it-IT"/>
              <a:t>Neisseria gonorrhoea</a:t>
            </a:r>
          </a:p>
          <a:p>
            <a:pPr lvl="1"/>
            <a:r>
              <a:rPr lang="en-GB" altLang="it-IT"/>
              <a:t>Chlamydia trachomatis</a:t>
            </a:r>
          </a:p>
          <a:p>
            <a:endParaRPr lang="it-IT" alt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Cheratiti batteriche</a:t>
            </a:r>
          </a:p>
        </p:txBody>
      </p:sp>
      <p:sp>
        <p:nvSpPr>
          <p:cNvPr id="30723" name="Rectangle 18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3844925"/>
          </a:xfrm>
        </p:spPr>
        <p:txBody>
          <a:bodyPr/>
          <a:lstStyle/>
          <a:p>
            <a:r>
              <a:rPr lang="it-IT" altLang="it-IT"/>
              <a:t>Tutti i germi patogeni  (congiuntiva!)</a:t>
            </a:r>
          </a:p>
          <a:p>
            <a:endParaRPr lang="en-GB" altLang="it-IT"/>
          </a:p>
          <a:p>
            <a:r>
              <a:rPr lang="en-GB" altLang="it-IT"/>
              <a:t>Adulti </a:t>
            </a:r>
          </a:p>
          <a:p>
            <a:pPr lvl="1"/>
            <a:r>
              <a:rPr lang="en-GB" altLang="it-IT"/>
              <a:t>Staph. epidermidis</a:t>
            </a:r>
          </a:p>
          <a:p>
            <a:pPr lvl="1"/>
            <a:r>
              <a:rPr lang="en-GB" altLang="it-IT"/>
              <a:t>Staph. aureus</a:t>
            </a:r>
          </a:p>
          <a:p>
            <a:pPr lvl="1"/>
            <a:r>
              <a:rPr lang="en-GB" altLang="it-IT"/>
              <a:t>Haemophilus influenzae</a:t>
            </a:r>
          </a:p>
          <a:p>
            <a:pPr lvl="1"/>
            <a:r>
              <a:rPr lang="en-GB" altLang="it-IT"/>
              <a:t>Strept. pneumoniae</a:t>
            </a:r>
          </a:p>
          <a:p>
            <a:pPr lvl="1"/>
            <a:endParaRPr lang="en-GB" altLang="it-IT"/>
          </a:p>
          <a:p>
            <a:endParaRPr lang="it-IT" altLang="it-IT"/>
          </a:p>
        </p:txBody>
      </p:sp>
      <p:sp>
        <p:nvSpPr>
          <p:cNvPr id="30724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it-IT"/>
              <a:t>Bambini</a:t>
            </a:r>
          </a:p>
          <a:p>
            <a:pPr lvl="1"/>
            <a:r>
              <a:rPr lang="en-GB" altLang="it-IT"/>
              <a:t>Haemophilus influenzae</a:t>
            </a:r>
          </a:p>
          <a:p>
            <a:pPr lvl="1"/>
            <a:r>
              <a:rPr lang="en-GB" altLang="it-IT"/>
              <a:t>Strept. pneumoniae</a:t>
            </a:r>
          </a:p>
          <a:p>
            <a:pPr lvl="1"/>
            <a:endParaRPr lang="en-GB" altLang="it-IT"/>
          </a:p>
          <a:p>
            <a:r>
              <a:rPr lang="en-GB" altLang="it-IT"/>
              <a:t>Neonati </a:t>
            </a:r>
          </a:p>
          <a:p>
            <a:pPr lvl="1"/>
            <a:r>
              <a:rPr lang="en-GB" altLang="it-IT"/>
              <a:t>Haemophilus influenzae</a:t>
            </a:r>
          </a:p>
          <a:p>
            <a:pPr lvl="1"/>
            <a:r>
              <a:rPr lang="en-GB" altLang="it-IT"/>
              <a:t>Neisseria gonorrhoea</a:t>
            </a:r>
          </a:p>
          <a:p>
            <a:pPr lvl="1"/>
            <a:r>
              <a:rPr lang="en-GB" altLang="it-IT"/>
              <a:t>Chlamydia trachomatis</a:t>
            </a:r>
          </a:p>
          <a:p>
            <a:endParaRPr lang="it-IT" altLang="it-IT"/>
          </a:p>
        </p:txBody>
      </p:sp>
      <p:sp>
        <p:nvSpPr>
          <p:cNvPr id="30725" name="Rettangolo 6"/>
          <p:cNvSpPr>
            <a:spLocks noChangeArrowheads="1"/>
          </p:cNvSpPr>
          <p:nvPr/>
        </p:nvSpPr>
        <p:spPr bwMode="auto">
          <a:xfrm>
            <a:off x="1116013" y="5732463"/>
            <a:ext cx="7200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it-IT" altLang="it-IT" b="1"/>
              <a:t>In portatori di lenti a contatto Pseudomonas aeruginosa o piocaneo in 2/3 dei casi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2" descr="eros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997200"/>
            <a:ext cx="4203700" cy="3036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carlocagini\Desktop\cagini\4.BMP"/>
          <p:cNvPicPr>
            <a:picLocks noChangeAspect="1" noChangeArrowheads="1"/>
          </p:cNvPicPr>
          <p:nvPr/>
        </p:nvPicPr>
        <p:blipFill>
          <a:blip r:embed="rId2" cstate="print"/>
          <a:srcRect t="1515" b="1515"/>
          <a:stretch>
            <a:fillRect/>
          </a:stretch>
        </p:blipFill>
        <p:spPr bwMode="auto">
          <a:xfrm>
            <a:off x="755576" y="692696"/>
            <a:ext cx="5010155" cy="364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carlocagini\Desktop\cagini\4.BMP"/>
          <p:cNvPicPr>
            <a:picLocks noChangeAspect="1" noChangeArrowheads="1"/>
          </p:cNvPicPr>
          <p:nvPr/>
        </p:nvPicPr>
        <p:blipFill>
          <a:blip r:embed="rId2" cstate="print"/>
          <a:srcRect t="1515" b="1515"/>
          <a:stretch>
            <a:fillRect/>
          </a:stretch>
        </p:blipFill>
        <p:spPr bwMode="auto">
          <a:xfrm>
            <a:off x="755576" y="692696"/>
            <a:ext cx="5010155" cy="3643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1" descr="C:\Documents and Settings\carlocagini\Desktop\cagini\9.BMP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005916" y="2686658"/>
            <a:ext cx="5310500" cy="398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/>
              <a:t>Segni e sintomi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35000"/>
              </a:lnSpc>
            </a:pPr>
            <a:r>
              <a:rPr lang="it-IT" altLang="it-IT" sz="2800"/>
              <a:t>Iperemia della congiuntiva</a:t>
            </a:r>
          </a:p>
          <a:p>
            <a:pPr eaLnBrk="1" hangingPunct="1">
              <a:lnSpc>
                <a:spcPct val="135000"/>
              </a:lnSpc>
            </a:pPr>
            <a:r>
              <a:rPr lang="it-IT" altLang="it-IT" sz="2800"/>
              <a:t>Iniezione pericheratica</a:t>
            </a:r>
          </a:p>
          <a:p>
            <a:pPr eaLnBrk="1" hangingPunct="1">
              <a:lnSpc>
                <a:spcPct val="135000"/>
              </a:lnSpc>
            </a:pPr>
            <a:r>
              <a:rPr lang="it-IT" altLang="it-IT" sz="2800"/>
              <a:t>Fotofobia</a:t>
            </a:r>
          </a:p>
          <a:p>
            <a:pPr eaLnBrk="1" hangingPunct="1">
              <a:lnSpc>
                <a:spcPct val="135000"/>
              </a:lnSpc>
            </a:pPr>
            <a:r>
              <a:rPr lang="it-IT" altLang="it-IT" sz="2800"/>
              <a:t>Lacrimazione</a:t>
            </a:r>
          </a:p>
          <a:p>
            <a:pPr eaLnBrk="1" hangingPunct="1">
              <a:lnSpc>
                <a:spcPct val="135000"/>
              </a:lnSpc>
            </a:pPr>
            <a:r>
              <a:rPr lang="it-IT" altLang="it-IT" sz="2800"/>
              <a:t>Dolore </a:t>
            </a:r>
          </a:p>
          <a:p>
            <a:pPr eaLnBrk="1" hangingPunct="1"/>
            <a:endParaRPr lang="it-IT" altLang="it-IT" sz="2400"/>
          </a:p>
        </p:txBody>
      </p:sp>
      <p:pic>
        <p:nvPicPr>
          <p:cNvPr id="34820" name="Picture 10" descr="200cornealabr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774" t="7692"/>
          <a:stretch>
            <a:fillRect/>
          </a:stretch>
        </p:blipFill>
        <p:spPr>
          <a:xfrm>
            <a:off x="5795963" y="115888"/>
            <a:ext cx="2328862" cy="3313112"/>
          </a:xfrm>
        </p:spPr>
      </p:pic>
      <p:pic>
        <p:nvPicPr>
          <p:cNvPr id="348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52" t="22868"/>
          <a:stretch>
            <a:fillRect/>
          </a:stretch>
        </p:blipFill>
        <p:spPr bwMode="auto">
          <a:xfrm>
            <a:off x="5940425" y="3500438"/>
            <a:ext cx="186848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Line 12"/>
          <p:cNvSpPr>
            <a:spLocks noChangeShapeType="1"/>
          </p:cNvSpPr>
          <p:nvPr/>
        </p:nvSpPr>
        <p:spPr bwMode="auto">
          <a:xfrm flipV="1">
            <a:off x="3643313" y="2060575"/>
            <a:ext cx="1720850" cy="725488"/>
          </a:xfrm>
          <a:prstGeom prst="line">
            <a:avLst/>
          </a:prstGeom>
          <a:noFill/>
          <a:ln w="698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823" name="Line 13"/>
          <p:cNvSpPr>
            <a:spLocks noChangeShapeType="1"/>
          </p:cNvSpPr>
          <p:nvPr/>
        </p:nvSpPr>
        <p:spPr bwMode="auto">
          <a:xfrm>
            <a:off x="4562475" y="3852863"/>
            <a:ext cx="1152525" cy="576262"/>
          </a:xfrm>
          <a:prstGeom prst="line">
            <a:avLst/>
          </a:prstGeom>
          <a:noFill/>
          <a:ln w="698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Terapia cheratite batterica</a:t>
            </a:r>
          </a:p>
        </p:txBody>
      </p:sp>
      <p:sp>
        <p:nvSpPr>
          <p:cNvPr id="3584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altLang="it-IT" dirty="0"/>
              <a:t>topica </a:t>
            </a:r>
          </a:p>
          <a:p>
            <a:pPr marL="514350" indent="-514350">
              <a:buFont typeface="+mj-lt"/>
              <a:buAutoNum type="arabicPeriod"/>
            </a:pPr>
            <a:r>
              <a:rPr lang="it-IT" altLang="it-IT" dirty="0"/>
              <a:t>antibiotica </a:t>
            </a:r>
          </a:p>
          <a:p>
            <a:pPr marL="514350" indent="-514350">
              <a:buFont typeface="+mj-lt"/>
              <a:buAutoNum type="arabicPeriod"/>
            </a:pPr>
            <a:r>
              <a:rPr lang="it-IT" altLang="it-IT" dirty="0"/>
              <a:t>ad ampio spettro</a:t>
            </a:r>
          </a:p>
          <a:p>
            <a:pPr lvl="1"/>
            <a:endParaRPr lang="it-IT" altLang="it-IT" dirty="0"/>
          </a:p>
          <a:p>
            <a:pPr lvl="1"/>
            <a:r>
              <a:rPr lang="it-IT" altLang="it-IT" dirty="0" err="1"/>
              <a:t>Chinolonici</a:t>
            </a:r>
            <a:endParaRPr lang="it-IT" altLang="it-IT" dirty="0"/>
          </a:p>
          <a:p>
            <a:pPr lvl="1"/>
            <a:r>
              <a:rPr lang="it-IT" altLang="it-IT" dirty="0" err="1"/>
              <a:t>Aminoglicosidi</a:t>
            </a:r>
            <a:endParaRPr lang="it-IT" altLang="it-IT" dirty="0"/>
          </a:p>
          <a:p>
            <a:pPr lvl="1"/>
            <a:r>
              <a:rPr lang="it-IT" altLang="it-IT" dirty="0"/>
              <a:t>Cloramfenicolo</a:t>
            </a:r>
          </a:p>
          <a:p>
            <a:pPr lvl="1"/>
            <a:r>
              <a:rPr lang="it-IT" altLang="it-IT" dirty="0"/>
              <a:t>Tetraciclina</a:t>
            </a:r>
          </a:p>
          <a:p>
            <a:pPr lvl="1"/>
            <a:r>
              <a:rPr lang="it-IT" altLang="it-IT" dirty="0"/>
              <a:t>……… </a:t>
            </a:r>
          </a:p>
          <a:p>
            <a:endParaRPr lang="it-IT" altLang="it-IT" dirty="0"/>
          </a:p>
        </p:txBody>
      </p:sp>
      <p:pic>
        <p:nvPicPr>
          <p:cNvPr id="35845" name="Picture 4" descr="eye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060575"/>
            <a:ext cx="3294062" cy="374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8625"/>
            <a:ext cx="7772400" cy="1143000"/>
          </a:xfrm>
        </p:spPr>
        <p:txBody>
          <a:bodyPr/>
          <a:lstStyle/>
          <a:p>
            <a:pPr algn="l" eaLnBrk="1" hangingPunct="1"/>
            <a:r>
              <a:rPr lang="it-IT" altLang="it-IT"/>
              <a:t>Cornea</a:t>
            </a:r>
          </a:p>
        </p:txBody>
      </p:sp>
      <p:sp>
        <p:nvSpPr>
          <p:cNvPr id="2052" name="Segnaposto testo 4"/>
          <p:cNvSpPr>
            <a:spLocks noGrp="1"/>
          </p:cNvSpPr>
          <p:nvPr>
            <p:ph type="body" sz="half" idx="1"/>
          </p:nvPr>
        </p:nvSpPr>
        <p:spPr>
          <a:xfrm>
            <a:off x="428625" y="1500188"/>
            <a:ext cx="4024313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it-IT" sz="2800" dirty="0"/>
              <a:t>Epitelio pavimentoso stratificato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2800" dirty="0"/>
              <a:t>Membrana di </a:t>
            </a:r>
            <a:r>
              <a:rPr lang="it-IT" sz="2800" dirty="0" err="1"/>
              <a:t>Bowman</a:t>
            </a:r>
            <a:endParaRPr lang="it-IT" sz="2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2800" dirty="0"/>
              <a:t>Stroma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2800" dirty="0"/>
              <a:t>Membrana di </a:t>
            </a:r>
            <a:r>
              <a:rPr lang="it-IT" sz="2800" dirty="0" err="1"/>
              <a:t>Descemet</a:t>
            </a:r>
            <a:endParaRPr lang="it-IT" sz="2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2800" dirty="0"/>
              <a:t>Endotelio 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15" t="2432" r="19003" b="17844"/>
          <a:stretch>
            <a:fillRect/>
          </a:stretch>
        </p:blipFill>
        <p:spPr bwMode="auto">
          <a:xfrm>
            <a:off x="5143500" y="1285875"/>
            <a:ext cx="37084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Terapia cheratite batterica</a:t>
            </a:r>
          </a:p>
        </p:txBody>
      </p:sp>
      <p:sp>
        <p:nvSpPr>
          <p:cNvPr id="36867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altLang="it-IT" dirty="0"/>
              <a:t>Midriasi</a:t>
            </a:r>
          </a:p>
          <a:p>
            <a:endParaRPr lang="it-IT" altLang="it-IT" dirty="0"/>
          </a:p>
          <a:p>
            <a:r>
              <a:rPr lang="it-IT" altLang="it-IT" dirty="0" err="1"/>
              <a:t>Cicloplegia</a:t>
            </a:r>
            <a:endParaRPr lang="it-IT" altLang="it-IT" dirty="0"/>
          </a:p>
          <a:p>
            <a:endParaRPr lang="it-IT" altLang="it-IT" dirty="0"/>
          </a:p>
          <a:p>
            <a:r>
              <a:rPr lang="it-IT" altLang="it-IT" dirty="0"/>
              <a:t>Analgesia</a:t>
            </a:r>
          </a:p>
          <a:p>
            <a:pPr lvl="1"/>
            <a:r>
              <a:rPr lang="it-IT" altLang="it-IT" dirty="0"/>
              <a:t>Topica ? ?</a:t>
            </a:r>
          </a:p>
          <a:p>
            <a:pPr lvl="1"/>
            <a:r>
              <a:rPr lang="it-IT" altLang="it-IT" dirty="0"/>
              <a:t>Sistemica </a:t>
            </a:r>
          </a:p>
          <a:p>
            <a:endParaRPr lang="it-IT" altLang="it-IT" sz="2400" b="1" dirty="0"/>
          </a:p>
          <a:p>
            <a:endParaRPr lang="it-IT" altLang="it-IT" sz="2400" b="1" dirty="0"/>
          </a:p>
          <a:p>
            <a:endParaRPr lang="it-IT" altLang="it-IT" dirty="0"/>
          </a:p>
        </p:txBody>
      </p:sp>
      <p:pic>
        <p:nvPicPr>
          <p:cNvPr id="36869" name="Picture 4" descr="eye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060575"/>
            <a:ext cx="3294062" cy="374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Terapia cheratite batterica</a:t>
            </a:r>
          </a:p>
        </p:txBody>
      </p:sp>
      <p:sp>
        <p:nvSpPr>
          <p:cNvPr id="36867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altLang="it-IT" dirty="0"/>
              <a:t>Midriasi</a:t>
            </a:r>
          </a:p>
          <a:p>
            <a:endParaRPr lang="it-IT" altLang="it-IT" dirty="0"/>
          </a:p>
          <a:p>
            <a:r>
              <a:rPr lang="it-IT" altLang="it-IT" dirty="0" err="1"/>
              <a:t>Cicloplegia</a:t>
            </a:r>
            <a:endParaRPr lang="it-IT" altLang="it-IT" dirty="0"/>
          </a:p>
          <a:p>
            <a:endParaRPr lang="it-IT" altLang="it-IT" dirty="0"/>
          </a:p>
          <a:p>
            <a:r>
              <a:rPr lang="it-IT" altLang="it-IT" dirty="0"/>
              <a:t>Analgesia</a:t>
            </a:r>
          </a:p>
          <a:p>
            <a:pPr lvl="1"/>
            <a:r>
              <a:rPr lang="it-IT" altLang="it-IT" dirty="0"/>
              <a:t>Topica ? ?</a:t>
            </a:r>
          </a:p>
          <a:p>
            <a:pPr lvl="1"/>
            <a:r>
              <a:rPr lang="it-IT" altLang="it-IT" dirty="0"/>
              <a:t>Sistemica </a:t>
            </a:r>
          </a:p>
          <a:p>
            <a:endParaRPr lang="it-IT" altLang="it-IT" sz="2400" b="1" dirty="0"/>
          </a:p>
          <a:p>
            <a:r>
              <a:rPr lang="it-IT" altLang="it-IT" b="1" dirty="0">
                <a:solidFill>
                  <a:srgbClr val="FF0000"/>
                </a:solidFill>
              </a:rPr>
              <a:t>NO terapia steroidea </a:t>
            </a:r>
            <a:r>
              <a:rPr lang="it-IT" altLang="it-IT" sz="2400" b="1" dirty="0"/>
              <a:t> </a:t>
            </a:r>
          </a:p>
          <a:p>
            <a:endParaRPr lang="it-IT" altLang="it-IT" dirty="0"/>
          </a:p>
        </p:txBody>
      </p:sp>
      <p:pic>
        <p:nvPicPr>
          <p:cNvPr id="36869" name="Picture 4" descr="eye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060575"/>
            <a:ext cx="3294062" cy="374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290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Cheratiti batteriche</a:t>
            </a:r>
          </a:p>
        </p:txBody>
      </p:sp>
      <p:pic>
        <p:nvPicPr>
          <p:cNvPr id="37891" name="Picture 9" descr="ulcus_corna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1500" y="1285875"/>
            <a:ext cx="3643313" cy="2911475"/>
          </a:xfrm>
          <a:noFill/>
        </p:spPr>
      </p:pic>
      <p:sp>
        <p:nvSpPr>
          <p:cNvPr id="37892" name="Segnaposto contenuto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Cheratiti batteriche</a:t>
            </a:r>
          </a:p>
        </p:txBody>
      </p:sp>
      <p:pic>
        <p:nvPicPr>
          <p:cNvPr id="38915" name="Picture 12" descr="ulcus_corna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57813" y="1285875"/>
            <a:ext cx="2944812" cy="2954338"/>
          </a:xfrm>
          <a:noFill/>
        </p:spPr>
      </p:pic>
      <p:pic>
        <p:nvPicPr>
          <p:cNvPr id="38916" name="Picture 9" descr="ulcus_corna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1500" y="1285875"/>
            <a:ext cx="3643313" cy="2911475"/>
          </a:xfrm>
          <a:noFill/>
        </p:spPr>
      </p:pic>
      <p:sp>
        <p:nvSpPr>
          <p:cNvPr id="38917" name="Segnaposto contenuto 7"/>
          <p:cNvSpPr>
            <a:spLocks noGrp="1"/>
          </p:cNvSpPr>
          <p:nvPr>
            <p:ph sz="quarter" idx="2"/>
          </p:nvPr>
        </p:nvSpPr>
        <p:spPr>
          <a:xfrm>
            <a:off x="1143000" y="4305300"/>
            <a:ext cx="7143750" cy="1981200"/>
          </a:xfrm>
        </p:spPr>
        <p:txBody>
          <a:bodyPr/>
          <a:lstStyle/>
          <a:p>
            <a:r>
              <a:rPr lang="it-IT" altLang="it-IT" sz="2800"/>
              <a:t>Partecipazione uveale</a:t>
            </a:r>
          </a:p>
          <a:p>
            <a:pPr lvl="1"/>
            <a:r>
              <a:rPr lang="it-IT" altLang="it-IT" sz="2400"/>
              <a:t>Irite, iridociclite,</a:t>
            </a:r>
          </a:p>
          <a:p>
            <a:pPr lvl="1"/>
            <a:r>
              <a:rPr lang="it-IT" altLang="it-IT" sz="2400"/>
              <a:t> corpuscolatura dell’umor acqueo (fenomeno di Tyndall), </a:t>
            </a:r>
          </a:p>
          <a:p>
            <a:pPr lvl="1"/>
            <a:r>
              <a:rPr lang="it-IT" altLang="it-IT" sz="2400"/>
              <a:t>essudato in camera anteriore (</a:t>
            </a:r>
            <a:r>
              <a:rPr lang="it-IT" altLang="it-IT" sz="2400" b="1"/>
              <a:t>ipopion</a:t>
            </a:r>
            <a:r>
              <a:rPr lang="it-IT" altLang="it-IT" sz="2400"/>
              <a:t>)</a:t>
            </a:r>
          </a:p>
        </p:txBody>
      </p:sp>
      <p:cxnSp>
        <p:nvCxnSpPr>
          <p:cNvPr id="9" name="Connettore 2 8"/>
          <p:cNvCxnSpPr/>
          <p:nvPr/>
        </p:nvCxnSpPr>
        <p:spPr>
          <a:xfrm rot="5400000" flipH="1" flipV="1">
            <a:off x="5580062" y="4797426"/>
            <a:ext cx="2016125" cy="43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Cheratiti batteriche</a:t>
            </a:r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57188" y="4000500"/>
          <a:ext cx="4032250" cy="2687638"/>
        </p:xfrm>
        <a:graphic>
          <a:graphicData uri="http://schemas.openxmlformats.org/presentationml/2006/ole">
            <p:oleObj spid="_x0000_s4114" name="Immagine bitmap" r:id="rId3" imgW="4858428" imgH="3238952" progId="PBrush">
              <p:embed/>
            </p:oleObj>
          </a:graphicData>
        </a:graphic>
      </p:graphicFrame>
      <p:pic>
        <p:nvPicPr>
          <p:cNvPr id="4100" name="Picture 12" descr="ulcus_corna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86375" y="1214438"/>
            <a:ext cx="2944813" cy="2954337"/>
          </a:xfrm>
          <a:noFill/>
        </p:spPr>
      </p:pic>
      <p:pic>
        <p:nvPicPr>
          <p:cNvPr id="4101" name="Picture 9" descr="ulcus_corna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1500" y="1285875"/>
            <a:ext cx="3286125" cy="2625725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9" descr="ulcus_corna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0063" y="1000125"/>
            <a:ext cx="3643312" cy="2911475"/>
          </a:xfrm>
          <a:noFill/>
        </p:spPr>
      </p:pic>
      <p:pic>
        <p:nvPicPr>
          <p:cNvPr id="5125" name="Picture 12" descr="ulcus_corna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72063" y="1000125"/>
            <a:ext cx="2944812" cy="2954338"/>
          </a:xfrm>
          <a:noFill/>
        </p:spPr>
      </p:pic>
      <p:sp>
        <p:nvSpPr>
          <p:cNvPr id="9" name="Rettangolo arrotondato 8"/>
          <p:cNvSpPr/>
          <p:nvPr/>
        </p:nvSpPr>
        <p:spPr>
          <a:xfrm>
            <a:off x="2928938" y="2714625"/>
            <a:ext cx="5000625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127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57188" y="71438"/>
            <a:ext cx="7772400" cy="1143000"/>
          </a:xfrm>
        </p:spPr>
        <p:txBody>
          <a:bodyPr/>
          <a:lstStyle/>
          <a:p>
            <a:pPr algn="l" eaLnBrk="1" hangingPunct="1"/>
            <a:r>
              <a:rPr lang="it-IT" altLang="it-IT"/>
              <a:t>Cheratiti batteriche</a:t>
            </a:r>
          </a:p>
        </p:txBody>
      </p:sp>
      <p:graphicFrame>
        <p:nvGraphicFramePr>
          <p:cNvPr id="5122" name="Object 1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4672013" y="4043363"/>
          <a:ext cx="3900487" cy="2600325"/>
        </p:xfrm>
        <a:graphic>
          <a:graphicData uri="http://schemas.openxmlformats.org/presentationml/2006/ole">
            <p:oleObj spid="_x0000_s5154" name="Immagine bitmap" r:id="rId5" imgW="4858428" imgH="3238952" progId="PBrush">
              <p:embed/>
            </p:oleObj>
          </a:graphicData>
        </a:graphic>
      </p:graphicFrame>
      <p:graphicFrame>
        <p:nvGraphicFramePr>
          <p:cNvPr id="5123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57188" y="4000500"/>
          <a:ext cx="4032250" cy="2687638"/>
        </p:xfrm>
        <a:graphic>
          <a:graphicData uri="http://schemas.openxmlformats.org/presentationml/2006/ole">
            <p:oleObj spid="_x0000_s5155" name="Immagine bitmap" r:id="rId6" imgW="4858428" imgH="3238952" progId="PBrush">
              <p:embed/>
            </p:oleObj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71600" y="23574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Perforazione corneale</a:t>
            </a:r>
          </a:p>
        </p:txBody>
      </p:sp>
      <p:cxnSp>
        <p:nvCxnSpPr>
          <p:cNvPr id="8" name="Connettore 2 7"/>
          <p:cNvCxnSpPr>
            <a:stCxn id="7" idx="2"/>
          </p:cNvCxnSpPr>
          <p:nvPr/>
        </p:nvCxnSpPr>
        <p:spPr>
          <a:xfrm rot="16200000" flipH="1">
            <a:off x="5057775" y="3700463"/>
            <a:ext cx="1571625" cy="11715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/>
          <p:cNvGraphicFramePr>
            <a:graphicFrameLocks noGrp="1"/>
          </p:cNvGraphicFramePr>
          <p:nvPr>
            <p:ph idx="1"/>
          </p:nvPr>
        </p:nvGraphicFramePr>
        <p:xfrm>
          <a:off x="467544" y="2386018"/>
          <a:ext cx="8247860" cy="3059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a 7"/>
          <p:cNvGraphicFramePr/>
          <p:nvPr/>
        </p:nvGraphicFramePr>
        <p:xfrm>
          <a:off x="557242" y="571480"/>
          <a:ext cx="8229600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Titolo 6"/>
          <p:cNvSpPr txBox="1">
            <a:spLocks/>
          </p:cNvSpPr>
          <p:nvPr/>
        </p:nvSpPr>
        <p:spPr bwMode="auto">
          <a:xfrm>
            <a:off x="642938" y="5429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it-IT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NO terapia steroidea ! ! !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it-IT" altLang="it-IT" sz="2800"/>
          </a:p>
          <a:p>
            <a:endParaRPr lang="it-IT" altLang="it-IT" sz="2800"/>
          </a:p>
          <a:p>
            <a:pPr algn="ctr">
              <a:buFontTx/>
              <a:buNone/>
            </a:pPr>
            <a:r>
              <a:rPr lang="it-IT" altLang="it-IT" sz="2800"/>
              <a:t>Nubecola</a:t>
            </a:r>
          </a:p>
          <a:p>
            <a:pPr algn="ctr">
              <a:buFontTx/>
              <a:buNone/>
            </a:pPr>
            <a:endParaRPr lang="it-IT" altLang="it-IT" sz="2800"/>
          </a:p>
          <a:p>
            <a:pPr algn="ctr">
              <a:buFontTx/>
              <a:buNone/>
            </a:pPr>
            <a:endParaRPr lang="it-IT" altLang="it-IT" sz="2800"/>
          </a:p>
          <a:p>
            <a:pPr algn="ctr">
              <a:buFontTx/>
              <a:buNone/>
            </a:pPr>
            <a:r>
              <a:rPr lang="it-IT" altLang="it-IT" sz="2800"/>
              <a:t>Leucoma</a:t>
            </a:r>
          </a:p>
        </p:txBody>
      </p:sp>
      <p:pic>
        <p:nvPicPr>
          <p:cNvPr id="41988" name="Picture 12" descr="33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00625" y="1808163"/>
            <a:ext cx="2828925" cy="2120900"/>
          </a:xfrm>
          <a:noFill/>
        </p:spPr>
      </p:pic>
      <p:pic>
        <p:nvPicPr>
          <p:cNvPr id="41989" name="Picture 14" descr="hh_untersuchu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97450" y="4114800"/>
            <a:ext cx="2860675" cy="2171700"/>
          </a:xfr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risoluzione 			cicatrice </a:t>
            </a:r>
          </a:p>
        </p:txBody>
      </p:sp>
      <p:sp>
        <p:nvSpPr>
          <p:cNvPr id="3" name="Freccia a destra 2"/>
          <p:cNvSpPr/>
          <p:nvPr/>
        </p:nvSpPr>
        <p:spPr>
          <a:xfrm>
            <a:off x="4139952" y="1124744"/>
            <a:ext cx="136815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773113"/>
            <a:ext cx="7772400" cy="1143000"/>
          </a:xfrm>
        </p:spPr>
        <p:txBody>
          <a:bodyPr/>
          <a:lstStyle/>
          <a:p>
            <a:pPr algn="l"/>
            <a:r>
              <a:rPr lang="it-IT" altLang="it-IT" sz="4000"/>
              <a:t>Cheratite virale </a:t>
            </a:r>
            <a:br>
              <a:rPr lang="it-IT" altLang="it-IT" sz="4000"/>
            </a:br>
            <a:r>
              <a:rPr lang="it-IT" altLang="it-IT" sz="4000"/>
              <a:t>da adenovirus</a:t>
            </a:r>
            <a:br>
              <a:rPr lang="it-IT" altLang="it-IT" sz="4000"/>
            </a:br>
            <a:endParaRPr lang="it-IT" altLang="it-IT" sz="4000"/>
          </a:p>
        </p:txBody>
      </p:sp>
      <p:sp>
        <p:nvSpPr>
          <p:cNvPr id="43011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85963"/>
            <a:ext cx="4027487" cy="4683125"/>
          </a:xfrm>
        </p:spPr>
        <p:txBody>
          <a:bodyPr/>
          <a:lstStyle/>
          <a:p>
            <a:r>
              <a:rPr lang="it-IT" altLang="it-IT" sz="2400"/>
              <a:t>Congiuntivite acuta</a:t>
            </a:r>
          </a:p>
          <a:p>
            <a:r>
              <a:rPr lang="it-IT" altLang="it-IT" sz="2400"/>
              <a:t>Dopo 7-12 giorni :  peggioramento della sintomatologia per la comparsa di </a:t>
            </a:r>
            <a:r>
              <a:rPr lang="it-IT" altLang="it-IT" sz="2400" b="1"/>
              <a:t>cheratopatia</a:t>
            </a:r>
          </a:p>
          <a:p>
            <a:pPr lvl="1"/>
            <a:r>
              <a:rPr lang="it-IT" altLang="it-IT" sz="2000"/>
              <a:t>Fotofobia, lacrimazione, sensazione di c.e., annebbiamento visivo</a:t>
            </a:r>
          </a:p>
          <a:p>
            <a:r>
              <a:rPr lang="it-IT" altLang="it-IT" sz="2400"/>
              <a:t>Cheratopatia epiteliale</a:t>
            </a:r>
          </a:p>
          <a:p>
            <a:r>
              <a:rPr lang="it-IT" altLang="it-IT" sz="2400"/>
              <a:t>Infiltrati epiteliali e subepiteliali </a:t>
            </a:r>
          </a:p>
          <a:p>
            <a:endParaRPr lang="it-IT" altLang="it-IT" sz="2400"/>
          </a:p>
        </p:txBody>
      </p:sp>
      <p:pic>
        <p:nvPicPr>
          <p:cNvPr id="43012" name="Picture 8" descr="epidemic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87900" y="4005263"/>
            <a:ext cx="3959225" cy="2422525"/>
          </a:xfrm>
        </p:spPr>
      </p:pic>
      <p:pic>
        <p:nvPicPr>
          <p:cNvPr id="43013" name="Picture 15" descr="konjunktivitis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16463" y="977900"/>
            <a:ext cx="3427412" cy="2759075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4293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 dirty="0"/>
              <a:t>Cheratite virale</a:t>
            </a:r>
            <a:br>
              <a:rPr lang="it-IT" sz="4000" dirty="0"/>
            </a:br>
            <a:r>
              <a:rPr lang="it-IT" sz="4000" dirty="0" err="1"/>
              <a:t>adenovirus</a:t>
            </a:r>
            <a:endParaRPr lang="it-IT" sz="4000" dirty="0"/>
          </a:p>
        </p:txBody>
      </p:sp>
      <p:pic>
        <p:nvPicPr>
          <p:cNvPr id="44035" name="Picture 8" descr="epidemic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9238" y="2500313"/>
            <a:ext cx="4246562" cy="2598737"/>
          </a:xfrm>
        </p:spPr>
      </p:pic>
      <p:pic>
        <p:nvPicPr>
          <p:cNvPr id="44036" name="Picture 9" descr="cherati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0" r="4597"/>
          <a:stretch>
            <a:fillRect/>
          </a:stretch>
        </p:blipFill>
        <p:spPr>
          <a:xfrm>
            <a:off x="4857750" y="2522538"/>
            <a:ext cx="3643313" cy="26924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200" b="1">
                <a:latin typeface="+mn-lt"/>
              </a:rPr>
              <a:t>STROMA</a:t>
            </a:r>
            <a:endParaRPr lang="it-IT" sz="3200" b="1" dirty="0">
              <a:latin typeface="+mn-lt"/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428625" y="1643063"/>
            <a:ext cx="3714750" cy="24314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177800" indent="-177800">
              <a:lnSpc>
                <a:spcPct val="150000"/>
              </a:lnSpc>
              <a:buClr>
                <a:schemeClr val="hlink"/>
              </a:buClr>
              <a:buFontTx/>
              <a:buChar char="•"/>
              <a:defRPr/>
            </a:pPr>
            <a:r>
              <a:rPr lang="it-IT" sz="2800" dirty="0">
                <a:latin typeface="+mn-lt"/>
              </a:rPr>
              <a:t> </a:t>
            </a:r>
            <a:r>
              <a:rPr lang="it-IT" sz="2000" dirty="0">
                <a:latin typeface="+mn-lt"/>
              </a:rPr>
              <a:t>Collagene</a:t>
            </a:r>
            <a:r>
              <a:rPr lang="it-IT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(70%)</a:t>
            </a:r>
          </a:p>
          <a:p>
            <a:pPr marL="177800" indent="-177800">
              <a:lnSpc>
                <a:spcPct val="150000"/>
              </a:lnSpc>
              <a:buClr>
                <a:schemeClr val="hlink"/>
              </a:buClr>
              <a:buFontTx/>
              <a:buChar char="•"/>
              <a:defRPr/>
            </a:pPr>
            <a:r>
              <a:rPr lang="it-IT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Componente  cellulare 	(2%): </a:t>
            </a:r>
            <a:r>
              <a:rPr lang="it-IT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cheratociti</a:t>
            </a:r>
            <a:r>
              <a:rPr lang="it-IT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e fibre nervose</a:t>
            </a:r>
          </a:p>
          <a:p>
            <a:pPr marL="177800" indent="-177800">
              <a:lnSpc>
                <a:spcPct val="150000"/>
              </a:lnSpc>
              <a:buClr>
                <a:schemeClr val="hlink"/>
              </a:buClr>
              <a:buFontTx/>
              <a:buChar char="•"/>
              <a:defRPr/>
            </a:pPr>
            <a:r>
              <a:rPr lang="it-IT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Glicosaminoglicani</a:t>
            </a:r>
            <a:endParaRPr lang="it-IT" sz="2000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marL="177800" indent="-177800">
              <a:buFontTx/>
              <a:buChar char="•"/>
              <a:defRPr/>
            </a:pPr>
            <a:endParaRPr lang="it-IT" sz="2000" dirty="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pic>
        <p:nvPicPr>
          <p:cNvPr id="21508" name="Picture 4" descr="s94_10x_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64" b="12230"/>
          <a:stretch>
            <a:fillRect/>
          </a:stretch>
        </p:blipFill>
        <p:spPr>
          <a:xfrm>
            <a:off x="4213225" y="2420938"/>
            <a:ext cx="4768850" cy="2754312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1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1143000"/>
          </a:xfrm>
          <a:noFill/>
        </p:spPr>
        <p:txBody>
          <a:bodyPr/>
          <a:lstStyle/>
          <a:p>
            <a:r>
              <a:rPr lang="it-IT" altLang="it-IT" sz="4000"/>
              <a:t>Cheratite erpetica</a:t>
            </a:r>
          </a:p>
        </p:txBody>
      </p:sp>
      <p:sp>
        <p:nvSpPr>
          <p:cNvPr id="45059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it-IT" altLang="it-IT" sz="2400"/>
              <a:t>herpes virus (HSV)</a:t>
            </a:r>
          </a:p>
          <a:p>
            <a:pPr lvl="1"/>
            <a:r>
              <a:rPr lang="it-IT" altLang="it-IT" sz="2000"/>
              <a:t>60% della popolazione a 5 anni</a:t>
            </a:r>
          </a:p>
          <a:p>
            <a:pPr lvl="1"/>
            <a:r>
              <a:rPr lang="it-IT" altLang="it-IT" sz="2000"/>
              <a:t>90% della popolazione dopo i 15 anni</a:t>
            </a:r>
          </a:p>
          <a:p>
            <a:endParaRPr lang="it-IT" altLang="it-IT" sz="2400"/>
          </a:p>
          <a:p>
            <a:r>
              <a:rPr lang="it-IT" altLang="it-IT" sz="2400"/>
              <a:t>1° infezione</a:t>
            </a:r>
          </a:p>
          <a:p>
            <a:pPr lvl="1"/>
            <a:r>
              <a:rPr lang="it-IT" altLang="it-IT" sz="2000"/>
              <a:t>Asintomatica &gt; 95% dei casi</a:t>
            </a:r>
          </a:p>
          <a:p>
            <a:pPr lvl="1"/>
            <a:r>
              <a:rPr lang="it-IT" altLang="it-IT" sz="2000"/>
              <a:t>Blefarocongiuntivite </a:t>
            </a:r>
          </a:p>
          <a:p>
            <a:pPr lvl="1"/>
            <a:r>
              <a:rPr lang="it-IT" altLang="it-IT" sz="2000"/>
              <a:t>cheratocongiuntivite</a:t>
            </a:r>
          </a:p>
        </p:txBody>
      </p:sp>
      <p:sp>
        <p:nvSpPr>
          <p:cNvPr id="45060" name="Rectangle 1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altLang="it-IT" sz="2400"/>
              <a:t>2° fase </a:t>
            </a:r>
          </a:p>
          <a:p>
            <a:pPr lvl="1">
              <a:lnSpc>
                <a:spcPct val="125000"/>
              </a:lnSpc>
            </a:pPr>
            <a:r>
              <a:rPr lang="it-IT" altLang="it-IT" sz="2000"/>
              <a:t>Localizzazione corneale</a:t>
            </a:r>
          </a:p>
          <a:p>
            <a:pPr lvl="1">
              <a:lnSpc>
                <a:spcPct val="125000"/>
              </a:lnSpc>
            </a:pPr>
            <a:r>
              <a:rPr lang="it-IT" altLang="it-IT" sz="2000"/>
              <a:t>Tendenza a recidivare</a:t>
            </a:r>
          </a:p>
          <a:p>
            <a:pPr lvl="1">
              <a:lnSpc>
                <a:spcPct val="125000"/>
              </a:lnSpc>
            </a:pPr>
            <a:r>
              <a:rPr lang="it-IT" altLang="it-IT" sz="2000"/>
              <a:t>In genere monolaterale (90%)</a:t>
            </a:r>
          </a:p>
          <a:p>
            <a:pPr lvl="1">
              <a:lnSpc>
                <a:spcPct val="125000"/>
              </a:lnSpc>
            </a:pPr>
            <a:r>
              <a:rPr lang="it-IT" altLang="it-IT" sz="2000"/>
              <a:t>Epiteliale, stromale o posteriore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  <a:noFill/>
        </p:spPr>
        <p:txBody>
          <a:bodyPr/>
          <a:lstStyle/>
          <a:p>
            <a:pPr algn="l"/>
            <a:r>
              <a:rPr lang="it-IT" altLang="it-IT" sz="4000"/>
              <a:t>Cheratite erpetica </a:t>
            </a:r>
            <a:br>
              <a:rPr lang="it-IT" altLang="it-IT" sz="4000"/>
            </a:br>
            <a:endParaRPr lang="it-IT" altLang="it-IT" sz="400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25538"/>
            <a:ext cx="4027487" cy="4970462"/>
          </a:xfrm>
        </p:spPr>
        <p:txBody>
          <a:bodyPr/>
          <a:lstStyle/>
          <a:p>
            <a:r>
              <a:rPr lang="it-IT" altLang="it-IT" sz="2400"/>
              <a:t>Fase epiteliale</a:t>
            </a:r>
          </a:p>
          <a:p>
            <a:pPr lvl="1"/>
            <a:r>
              <a:rPr lang="it-IT" altLang="it-IT" sz="2000"/>
              <a:t>Cheratite puntata</a:t>
            </a:r>
          </a:p>
          <a:p>
            <a:pPr lvl="1"/>
            <a:r>
              <a:rPr lang="it-IT" altLang="it-IT" sz="2000"/>
              <a:t>Cheratite vescicolare</a:t>
            </a:r>
          </a:p>
          <a:p>
            <a:pPr lvl="1"/>
            <a:r>
              <a:rPr lang="it-IT" altLang="it-IT" sz="2000"/>
              <a:t>Dendrite !!!!</a:t>
            </a:r>
          </a:p>
          <a:p>
            <a:pPr algn="ctr">
              <a:buFontTx/>
              <a:buNone/>
            </a:pPr>
            <a:endParaRPr lang="it-IT" altLang="it-IT" sz="2000"/>
          </a:p>
          <a:p>
            <a:r>
              <a:rPr lang="it-IT" altLang="it-IT" sz="2400"/>
              <a:t>Anestesia corneale ! ! !</a:t>
            </a:r>
          </a:p>
          <a:p>
            <a:endParaRPr lang="it-IT" altLang="it-IT" sz="2400"/>
          </a:p>
          <a:p>
            <a:r>
              <a:rPr lang="it-IT" altLang="it-IT" sz="2400"/>
              <a:t>Forma RECIVIVANTE con progressivo allargamento e coinvolgimento dello stroma corneale</a:t>
            </a:r>
          </a:p>
          <a:p>
            <a:endParaRPr lang="it-IT" altLang="it-IT" sz="2400"/>
          </a:p>
          <a:p>
            <a:endParaRPr lang="it-IT" altLang="it-IT" sz="2400"/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364163" y="188913"/>
          <a:ext cx="2876550" cy="2143125"/>
        </p:xfrm>
        <a:graphic>
          <a:graphicData uri="http://schemas.openxmlformats.org/presentationml/2006/ole">
            <p:oleObj spid="_x0000_s6163" name="Image" r:id="rId3" imgW="4177778" imgH="3111111" progId="">
              <p:embed/>
            </p:oleObj>
          </a:graphicData>
        </a:graphic>
      </p:graphicFrame>
      <p:pic>
        <p:nvPicPr>
          <p:cNvPr id="6149" name="Picture 9" descr="dendritic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11863" y="2239963"/>
            <a:ext cx="2609850" cy="1981200"/>
          </a:xfrm>
          <a:noFill/>
        </p:spPr>
      </p:pic>
      <p:pic>
        <p:nvPicPr>
          <p:cNvPr id="6150" name="Picture 11" descr="dendritic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25"/>
          <a:stretch>
            <a:fillRect/>
          </a:stretch>
        </p:blipFill>
        <p:spPr bwMode="auto">
          <a:xfrm>
            <a:off x="5292725" y="4365625"/>
            <a:ext cx="24479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7772400" cy="1143000"/>
          </a:xfrm>
        </p:spPr>
        <p:txBody>
          <a:bodyPr/>
          <a:lstStyle/>
          <a:p>
            <a:pPr algn="l"/>
            <a:r>
              <a:rPr lang="it-IT" altLang="it-IT" sz="4000"/>
              <a:t>Cheratite erpetica</a:t>
            </a:r>
          </a:p>
        </p:txBody>
      </p:sp>
      <p:sp>
        <p:nvSpPr>
          <p:cNvPr id="7173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341438"/>
            <a:ext cx="3956050" cy="4754562"/>
          </a:xfrm>
        </p:spPr>
        <p:txBody>
          <a:bodyPr/>
          <a:lstStyle/>
          <a:p>
            <a:r>
              <a:rPr lang="it-IT" altLang="it-IT" sz="2800"/>
              <a:t>Ulcera geografica</a:t>
            </a:r>
          </a:p>
          <a:p>
            <a:endParaRPr lang="it-IT" altLang="it-IT" sz="2800"/>
          </a:p>
          <a:p>
            <a:r>
              <a:rPr lang="it-IT" altLang="it-IT" sz="2800"/>
              <a:t>Cheratite neurotrofica o metaerpetica</a:t>
            </a:r>
          </a:p>
          <a:p>
            <a:endParaRPr lang="it-IT" altLang="it-IT" sz="2800"/>
          </a:p>
          <a:p>
            <a:r>
              <a:rPr lang="it-IT" altLang="it-IT" sz="2800"/>
              <a:t>Cheratite stromale</a:t>
            </a:r>
          </a:p>
          <a:p>
            <a:endParaRPr lang="it-IT" altLang="it-IT" sz="2800"/>
          </a:p>
          <a:p>
            <a:endParaRPr lang="it-IT" altLang="it-IT" sz="2800"/>
          </a:p>
        </p:txBody>
      </p:sp>
      <p:pic>
        <p:nvPicPr>
          <p:cNvPr id="7174" name="Picture 9" descr="223ulcera+necrosineovas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08625" y="4652963"/>
            <a:ext cx="3005138" cy="1981200"/>
          </a:xfrm>
        </p:spPr>
      </p:pic>
      <p:graphicFrame>
        <p:nvGraphicFramePr>
          <p:cNvPr id="7170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716463" y="2349500"/>
          <a:ext cx="3536950" cy="2357438"/>
        </p:xfrm>
        <a:graphic>
          <a:graphicData uri="http://schemas.openxmlformats.org/presentationml/2006/ole">
            <p:oleObj spid="_x0000_s7199" name="Immagine bitmap" r:id="rId4" imgW="4858428" imgH="3238952" progId="PBrush">
              <p:embed/>
            </p:oleObj>
          </a:graphicData>
        </a:graphic>
      </p:graphicFrame>
      <p:graphicFrame>
        <p:nvGraphicFramePr>
          <p:cNvPr id="7171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932363" y="300038"/>
          <a:ext cx="3503612" cy="2157412"/>
        </p:xfrm>
        <a:graphic>
          <a:graphicData uri="http://schemas.openxmlformats.org/presentationml/2006/ole">
            <p:oleObj spid="_x0000_s7200" name="Image" r:id="rId5" imgW="4596825" imgH="2831746" progId="">
              <p:embed/>
            </p:oleObj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it-IT" altLang="it-IT"/>
              <a:t>Cheratite erpetica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28775"/>
            <a:ext cx="3956050" cy="4467225"/>
          </a:xfrm>
        </p:spPr>
        <p:txBody>
          <a:bodyPr/>
          <a:lstStyle/>
          <a:p>
            <a:r>
              <a:rPr lang="it-IT" altLang="it-IT" dirty="0"/>
              <a:t>Antivirali</a:t>
            </a:r>
          </a:p>
          <a:p>
            <a:pPr lvl="1"/>
            <a:r>
              <a:rPr lang="it-IT" altLang="it-IT" dirty="0"/>
              <a:t>Antimetaboliti (5-iodio-2-desossiuridina, IDU)(</a:t>
            </a:r>
            <a:r>
              <a:rPr lang="it-IT" altLang="it-IT" dirty="0" err="1"/>
              <a:t>Trifluorotimidina</a:t>
            </a:r>
            <a:r>
              <a:rPr lang="it-IT" altLang="it-IT" dirty="0"/>
              <a:t>)</a:t>
            </a:r>
          </a:p>
          <a:p>
            <a:pPr lvl="1"/>
            <a:endParaRPr lang="it-IT" altLang="it-IT" dirty="0"/>
          </a:p>
          <a:p>
            <a:pPr lvl="1"/>
            <a:r>
              <a:rPr lang="it-IT" altLang="it-IT" dirty="0"/>
              <a:t>Inibitori della DNA polimerasi </a:t>
            </a:r>
          </a:p>
          <a:p>
            <a:pPr lvl="2"/>
            <a:r>
              <a:rPr lang="it-IT" altLang="it-IT" dirty="0" err="1"/>
              <a:t>Aciclovir</a:t>
            </a:r>
            <a:endParaRPr lang="it-IT" altLang="it-IT" dirty="0"/>
          </a:p>
          <a:p>
            <a:pPr lvl="2"/>
            <a:r>
              <a:rPr lang="it-IT" altLang="it-IT" dirty="0" err="1"/>
              <a:t>Famciclovir</a:t>
            </a:r>
            <a:endParaRPr lang="it-IT" altLang="it-IT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628775"/>
            <a:ext cx="4248150" cy="4467225"/>
          </a:xfrm>
        </p:spPr>
        <p:txBody>
          <a:bodyPr/>
          <a:lstStyle/>
          <a:p>
            <a:r>
              <a:rPr lang="it-IT" altLang="it-IT"/>
              <a:t>Steroidi</a:t>
            </a:r>
          </a:p>
          <a:p>
            <a:endParaRPr lang="it-IT" altLang="it-IT"/>
          </a:p>
          <a:p>
            <a:r>
              <a:rPr lang="it-IT" altLang="it-IT"/>
              <a:t>Terapia sistemica </a:t>
            </a:r>
          </a:p>
          <a:p>
            <a:pPr lvl="1"/>
            <a:r>
              <a:rPr lang="it-IT" altLang="it-IT"/>
              <a:t>Aciclovir</a:t>
            </a:r>
          </a:p>
          <a:p>
            <a:endParaRPr lang="it-IT" altLang="it-IT"/>
          </a:p>
          <a:p>
            <a:r>
              <a:rPr lang="it-IT" altLang="it-IT"/>
              <a:t>Vaccini (?)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28688"/>
            <a:ext cx="4038600" cy="4525962"/>
          </a:xfrm>
        </p:spPr>
        <p:txBody>
          <a:bodyPr/>
          <a:lstStyle/>
          <a:p>
            <a:r>
              <a:rPr lang="it-IT" altLang="it-IT" b="1"/>
              <a:t>Patologia delle cellule staminali limbari</a:t>
            </a:r>
          </a:p>
          <a:p>
            <a:endParaRPr lang="it-IT" altLang="it-IT"/>
          </a:p>
          <a:p>
            <a:r>
              <a:rPr lang="it-IT" altLang="it-IT"/>
              <a:t>Patologia dell’epitelio</a:t>
            </a:r>
          </a:p>
        </p:txBody>
      </p:sp>
      <p:sp>
        <p:nvSpPr>
          <p:cNvPr id="47107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74725"/>
            <a:ext cx="4038600" cy="4525963"/>
          </a:xfrm>
        </p:spPr>
        <p:txBody>
          <a:bodyPr/>
          <a:lstStyle/>
          <a:p>
            <a:r>
              <a:rPr lang="it-IT" altLang="it-IT"/>
              <a:t>Patologia dello stroma</a:t>
            </a:r>
          </a:p>
          <a:p>
            <a:endParaRPr lang="it-IT" altLang="it-IT"/>
          </a:p>
          <a:p>
            <a:endParaRPr lang="it-IT" altLang="it-IT"/>
          </a:p>
          <a:p>
            <a:r>
              <a:rPr lang="it-IT" altLang="it-IT"/>
              <a:t>Patologia dell’endotelio</a:t>
            </a:r>
          </a:p>
          <a:p>
            <a:endParaRPr lang="it-IT" altLang="it-IT"/>
          </a:p>
        </p:txBody>
      </p:sp>
      <p:pic>
        <p:nvPicPr>
          <p:cNvPr id="47108" name="Picture 8" descr="corn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857625"/>
            <a:ext cx="442595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5" b="1515"/>
          <a:stretch>
            <a:fillRect/>
          </a:stretch>
        </p:blipFill>
        <p:spPr>
          <a:xfrm>
            <a:off x="457200" y="500063"/>
            <a:ext cx="4038600" cy="2938462"/>
          </a:xfrm>
        </p:spPr>
      </p:pic>
      <p:pic>
        <p:nvPicPr>
          <p:cNvPr id="48131" name="Picture 8" descr="Unfortunately we are unable to provide accessible alternative text for this. If you require assistance to access this image, please contact help@nature.com or the auth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9" t="54111" r="1875" b="2869"/>
          <a:stretch>
            <a:fillRect/>
          </a:stretch>
        </p:blipFill>
        <p:spPr>
          <a:xfrm>
            <a:off x="4857750" y="2357438"/>
            <a:ext cx="4011613" cy="2357437"/>
          </a:xfrm>
        </p:spPr>
      </p:pic>
      <p:sp>
        <p:nvSpPr>
          <p:cNvPr id="7" name="Ovale 6"/>
          <p:cNvSpPr/>
          <p:nvPr/>
        </p:nvSpPr>
        <p:spPr>
          <a:xfrm>
            <a:off x="1143000" y="1143000"/>
            <a:ext cx="2286000" cy="2286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1071563" y="1071563"/>
            <a:ext cx="2500312" cy="24288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Segnaposto testo 6"/>
          <p:cNvSpPr txBox="1">
            <a:spLocks/>
          </p:cNvSpPr>
          <p:nvPr/>
        </p:nvSpPr>
        <p:spPr bwMode="auto">
          <a:xfrm>
            <a:off x="-142875" y="4017963"/>
            <a:ext cx="8501063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buClr>
                <a:srgbClr val="FFFF00"/>
              </a:buClr>
              <a:defRPr/>
            </a:pPr>
            <a:r>
              <a:rPr lang="it-IT" sz="2800" dirty="0"/>
              <a:t>Cellule staminali corneali</a:t>
            </a:r>
            <a:endParaRPr lang="it-IT" sz="2800" dirty="0">
              <a:latin typeface="+mn-lt"/>
            </a:endParaRPr>
          </a:p>
          <a:p>
            <a:pPr marL="742950" lvl="1" indent="-285750" eaLnBrk="0" hangingPunct="0">
              <a:lnSpc>
                <a:spcPct val="150000"/>
              </a:lnSpc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it-IT" sz="2800" dirty="0">
                <a:latin typeface="+mn-lt"/>
              </a:rPr>
              <a:t> rigenerazione dell’epitelio corneale</a:t>
            </a:r>
          </a:p>
          <a:p>
            <a:pPr marL="742950" lvl="1" indent="-285750" eaLnBrk="0" hangingPunct="0">
              <a:lnSpc>
                <a:spcPct val="150000"/>
              </a:lnSpc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it-IT" sz="2800" dirty="0">
                <a:latin typeface="+mn-lt"/>
              </a:rPr>
              <a:t> arresto della la crescita dell’epitelio congiuntivale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it-IT" sz="2800" dirty="0">
              <a:latin typeface="+mn-lt"/>
            </a:endParaRPr>
          </a:p>
        </p:txBody>
      </p:sp>
      <p:pic>
        <p:nvPicPr>
          <p:cNvPr id="48135" name="Picture 9" descr="http://www.ucl.ac.uk/ioo/photos/Daniels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57188"/>
            <a:ext cx="28352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/>
              <a:t>Defict di cellule staminali limbari</a:t>
            </a:r>
            <a:endParaRPr lang="it-IT" altLang="it-IT"/>
          </a:p>
        </p:txBody>
      </p:sp>
      <p:pic>
        <p:nvPicPr>
          <p:cNvPr id="49155" name="Picture 2" descr="E:\26-09-2006\0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7325" y="1785938"/>
            <a:ext cx="4110038" cy="3087687"/>
          </a:xfrm>
        </p:spPr>
      </p:pic>
      <p:sp>
        <p:nvSpPr>
          <p:cNvPr id="49156" name="Titolo 4"/>
          <p:cNvSpPr txBox="1">
            <a:spLocks/>
          </p:cNvSpPr>
          <p:nvPr/>
        </p:nvSpPr>
        <p:spPr bwMode="auto">
          <a:xfrm>
            <a:off x="857250" y="5214938"/>
            <a:ext cx="7358063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lvl="1" algn="ctr">
              <a:lnSpc>
                <a:spcPct val="150000"/>
              </a:lnSpc>
            </a:pPr>
            <a:r>
              <a:rPr lang="it-IT" altLang="it-IT"/>
              <a:t>Perdita della trasparenza </a:t>
            </a:r>
          </a:p>
          <a:p>
            <a:pPr marL="0" lvl="1" algn="ctr">
              <a:lnSpc>
                <a:spcPct val="150000"/>
              </a:lnSpc>
            </a:pPr>
            <a:r>
              <a:rPr lang="it-IT" altLang="it-IT"/>
              <a:t>per congiuntivalizzazione della cornea</a:t>
            </a:r>
          </a:p>
        </p:txBody>
      </p:sp>
      <p:pic>
        <p:nvPicPr>
          <p:cNvPr id="49157" name="Picture 17" descr="deficit staminale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1785938"/>
            <a:ext cx="4038600" cy="302895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b="1"/>
              <a:t>Defict di </a:t>
            </a:r>
            <a:br>
              <a:rPr lang="it-IT" altLang="it-IT" sz="3600" b="1"/>
            </a:br>
            <a:r>
              <a:rPr lang="it-IT" altLang="it-IT" sz="3600" b="1"/>
              <a:t>cellule staminali limbari</a:t>
            </a:r>
            <a:endParaRPr lang="it-IT" altLang="it-IT" sz="3600"/>
          </a:p>
        </p:txBody>
      </p:sp>
      <p:sp>
        <p:nvSpPr>
          <p:cNvPr id="5017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  <a:p>
            <a:r>
              <a:rPr lang="it-IT" altLang="it-IT"/>
              <a:t>Trapianto autologo</a:t>
            </a:r>
          </a:p>
          <a:p>
            <a:pPr lvl="1"/>
            <a:r>
              <a:rPr lang="it-IT" altLang="it-IT"/>
              <a:t>Innesto di piccoli settori di limbus controlaterale</a:t>
            </a:r>
          </a:p>
          <a:p>
            <a:pPr lvl="1"/>
            <a:r>
              <a:rPr lang="it-IT" altLang="it-IT"/>
              <a:t>Innesto di cellule espanse in vitro</a:t>
            </a:r>
          </a:p>
          <a:p>
            <a:pPr lvl="1"/>
            <a:endParaRPr lang="it-IT" altLang="it-IT"/>
          </a:p>
          <a:p>
            <a:r>
              <a:rPr lang="it-IT" altLang="it-IT"/>
              <a:t>Trapianto eterologo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cornea</a:t>
            </a:r>
          </a:p>
        </p:txBody>
      </p:sp>
      <p:sp>
        <p:nvSpPr>
          <p:cNvPr id="5120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altLang="it-IT" b="1"/>
              <a:t>Patologia dello stroma</a:t>
            </a:r>
          </a:p>
          <a:p>
            <a:pPr lvl="1"/>
            <a:r>
              <a:rPr lang="it-IT" altLang="it-IT"/>
              <a:t>Perdita di trasparenza per fenomeni di cicatrizzazione</a:t>
            </a:r>
          </a:p>
          <a:p>
            <a:endParaRPr lang="it-IT" altLang="it-IT"/>
          </a:p>
        </p:txBody>
      </p:sp>
      <p:sp>
        <p:nvSpPr>
          <p:cNvPr id="51204" name="Segnaposto contenut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600" dirty="0"/>
              <a:t>Patologia della trasparenza: </a:t>
            </a:r>
            <a:br>
              <a:rPr lang="it-IT" sz="3600" dirty="0"/>
            </a:br>
            <a:r>
              <a:rPr lang="it-IT" sz="3600" dirty="0"/>
              <a:t>nubecole / leucomi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42938" y="1500188"/>
            <a:ext cx="3814762" cy="263525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it-IT" altLang="it-IT"/>
          </a:p>
          <a:p>
            <a:pPr eaLnBrk="1" hangingPunct="1">
              <a:lnSpc>
                <a:spcPct val="110000"/>
              </a:lnSpc>
            </a:pPr>
            <a:endParaRPr lang="it-IT" altLang="it-IT"/>
          </a:p>
          <a:p>
            <a:pPr eaLnBrk="1" hangingPunct="1">
              <a:lnSpc>
                <a:spcPct val="110000"/>
              </a:lnSpc>
            </a:pPr>
            <a:r>
              <a:rPr lang="it-IT" altLang="it-IT"/>
              <a:t>Processi flogistici: 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/>
              <a:t>Traumi </a:t>
            </a:r>
          </a:p>
          <a:p>
            <a:pPr lvl="1" eaLnBrk="1" hangingPunct="1">
              <a:lnSpc>
                <a:spcPct val="110000"/>
              </a:lnSpc>
            </a:pPr>
            <a:r>
              <a:rPr lang="it-IT" altLang="it-IT"/>
              <a:t>Perforanti</a:t>
            </a:r>
          </a:p>
          <a:p>
            <a:pPr lvl="1" eaLnBrk="1" hangingPunct="1">
              <a:lnSpc>
                <a:spcPct val="110000"/>
              </a:lnSpc>
            </a:pPr>
            <a:r>
              <a:rPr lang="it-IT" altLang="it-IT"/>
              <a:t>da agenti chimici</a:t>
            </a:r>
          </a:p>
          <a:p>
            <a:pPr lvl="1" eaLnBrk="1" hangingPunct="1">
              <a:lnSpc>
                <a:spcPct val="110000"/>
              </a:lnSpc>
            </a:pPr>
            <a:r>
              <a:rPr lang="it-IT" altLang="it-IT"/>
              <a:t>da agenti fisici</a:t>
            </a:r>
          </a:p>
        </p:txBody>
      </p:sp>
      <p:pic>
        <p:nvPicPr>
          <p:cNvPr id="52228" name="Picture 5" descr="Cicat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97"/>
          <a:stretch>
            <a:fillRect/>
          </a:stretch>
        </p:blipFill>
        <p:spPr bwMode="auto">
          <a:xfrm>
            <a:off x="4233863" y="3284538"/>
            <a:ext cx="450691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b="1"/>
              <a:t>STROMA</a:t>
            </a:r>
            <a:endParaRPr lang="it-IT" altLang="it-IT" sz="3200"/>
          </a:p>
        </p:txBody>
      </p:sp>
      <p:sp>
        <p:nvSpPr>
          <p:cNvPr id="22531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altLang="it-IT" sz="2000" dirty="0">
                <a:cs typeface="Times New Roman" panose="02020603050405020304" pitchFamily="18" charset="0"/>
              </a:rPr>
              <a:t>Costituito da lamelle circa 8-10 </a:t>
            </a:r>
            <a:r>
              <a:rPr lang="el-GR" altLang="it-IT" sz="2000" dirty="0">
                <a:cs typeface="Times New Roman" panose="02020603050405020304" pitchFamily="18" charset="0"/>
              </a:rPr>
              <a:t>μ</a:t>
            </a:r>
            <a:r>
              <a:rPr lang="it-IT" altLang="it-IT" sz="2000" dirty="0">
                <a:cs typeface="Times New Roman" panose="02020603050405020304" pitchFamily="18" charset="0"/>
              </a:rPr>
              <a:t> di spessore, ognuna costituita da un insieme di fibrille collagene (di tipo I, III, V, VI) immerse nella matrice ricca di </a:t>
            </a:r>
            <a:r>
              <a:rPr lang="it-IT" altLang="it-IT" sz="2000" dirty="0" err="1">
                <a:cs typeface="Times New Roman" panose="02020603050405020304" pitchFamily="18" charset="0"/>
              </a:rPr>
              <a:t>cheratociti</a:t>
            </a:r>
            <a:r>
              <a:rPr lang="it-IT" altLang="it-IT" sz="2000" dirty="0">
                <a:cs typeface="Times New Roman" panose="02020603050405020304" pitchFamily="18" charset="0"/>
              </a:rPr>
              <a:t>. Le fibrille sono parallele all’interno di ciascuna lamella.</a:t>
            </a:r>
          </a:p>
          <a:p>
            <a:endParaRPr lang="it-IT" altLang="it-IT" dirty="0">
              <a:cs typeface="Times New Roman" panose="02020603050405020304" pitchFamily="18" charset="0"/>
            </a:endParaRPr>
          </a:p>
          <a:p>
            <a:endParaRPr lang="it-IT" altLang="it-IT" dirty="0"/>
          </a:p>
        </p:txBody>
      </p:sp>
      <p:pic>
        <p:nvPicPr>
          <p:cNvPr id="22532" name="Picture 4" descr="ferreri 8p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1901825"/>
            <a:ext cx="4038600" cy="3922713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Causticazione corneale </a:t>
            </a:r>
          </a:p>
        </p:txBody>
      </p:sp>
      <p:graphicFrame>
        <p:nvGraphicFramePr>
          <p:cNvPr id="8194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4929188" y="3409950"/>
          <a:ext cx="4038600" cy="2733675"/>
        </p:xfrm>
        <a:graphic>
          <a:graphicData uri="http://schemas.openxmlformats.org/presentationml/2006/ole">
            <p:oleObj spid="_x0000_s8221" name="Immagine bitmap" r:id="rId3" imgW="6373115" imgH="4315427" progId="PBrush">
              <p:embed/>
            </p:oleObj>
          </a:graphicData>
        </a:graphic>
      </p:graphicFrame>
      <p:graphicFrame>
        <p:nvGraphicFramePr>
          <p:cNvPr id="8195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57188" y="1628775"/>
          <a:ext cx="4392612" cy="2928938"/>
        </p:xfrm>
        <a:graphic>
          <a:graphicData uri="http://schemas.openxmlformats.org/presentationml/2006/ole">
            <p:oleObj spid="_x0000_s8222" name="Immagine bitmap" r:id="rId4" imgW="3657143" imgH="2438095" progId="PBrush">
              <p:embed/>
            </p:oleObj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/>
              <a:t>Difetti della trasparenza: </a:t>
            </a:r>
            <a:br>
              <a:rPr lang="it-IT" sz="3600"/>
            </a:br>
            <a:r>
              <a:rPr lang="it-IT" sz="3600"/>
              <a:t>distrofie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3814763" cy="4114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2200"/>
              <a:t>Anteriori: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2000"/>
              <a:t>Distrofia epiteliale giovanile di Meesmann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2000"/>
              <a:t>Distrofia della membrana basale epiteliale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2000"/>
              <a:t>Distrofia di Reis-Buckler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2200"/>
              <a:t>Stromali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1800"/>
              <a:t>Granulare (Groenow I)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1800"/>
              <a:t>Maculare (Groenow II)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1800"/>
              <a:t>A graticciata di Haab-Dimmer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1800"/>
              <a:t>Cristallina centrale di Schnyder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1800"/>
              <a:t>Lattice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1800"/>
              <a:t>Avellino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it-IT" sz="2000"/>
          </a:p>
        </p:txBody>
      </p:sp>
      <p:sp>
        <p:nvSpPr>
          <p:cNvPr id="9318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3438" y="1981200"/>
            <a:ext cx="3814762" cy="4114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3100" dirty="0"/>
              <a:t>Endoteliali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dirty="0"/>
              <a:t>Distrofia posteriore polimorfa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dirty="0"/>
              <a:t>Cornea </a:t>
            </a:r>
            <a:r>
              <a:rPr lang="it-IT" dirty="0" err="1"/>
              <a:t>guttata</a:t>
            </a:r>
            <a:endParaRPr lang="it-IT" dirty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dirty="0" err="1"/>
              <a:t>Guttata</a:t>
            </a:r>
            <a:r>
              <a:rPr lang="it-IT" dirty="0"/>
              <a:t> giovanile familiare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dirty="0" err="1"/>
              <a:t>Cherato-endoteliosi</a:t>
            </a:r>
            <a:r>
              <a:rPr lang="it-IT" dirty="0"/>
              <a:t> ereditaria di </a:t>
            </a:r>
            <a:r>
              <a:rPr lang="it-IT" dirty="0" err="1"/>
              <a:t>Fuchs</a:t>
            </a:r>
            <a:endParaRPr lang="it-IT" dirty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dirty="0" err="1"/>
              <a:t>Cherato-endoteliosi</a:t>
            </a:r>
            <a:r>
              <a:rPr lang="it-IT" dirty="0"/>
              <a:t> idiopatica di </a:t>
            </a:r>
            <a:r>
              <a:rPr lang="it-IT" dirty="0" err="1"/>
              <a:t>Fuchs</a:t>
            </a:r>
            <a:endParaRPr lang="it-IT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/>
              <a:t>Epiteliale giovanile di Meesmann</a:t>
            </a:r>
            <a:br>
              <a:rPr lang="it-IT" sz="4000"/>
            </a:br>
            <a:endParaRPr lang="it-IT" sz="4000"/>
          </a:p>
        </p:txBody>
      </p:sp>
      <p:pic>
        <p:nvPicPr>
          <p:cNvPr id="54275" name="Picture 3" descr="meesman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46388" y="1412875"/>
            <a:ext cx="5397500" cy="3573463"/>
          </a:xfrm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68313" y="4868863"/>
            <a:ext cx="5627687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2000"/>
              <a:t>AD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2000"/>
              <a:t>Insorgenza: 1° decade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2000"/>
              <a:t>Microcisti intraepiteliali o vescicole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it-IT" altLang="it-IT" sz="2000"/>
              <a:t>Superficie corneale irregolare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43000"/>
            <a:ext cx="7772400" cy="1143000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it-IT" dirty="0"/>
              <a:t>Distrofia </a:t>
            </a:r>
            <a:br>
              <a:rPr lang="it-IT" dirty="0"/>
            </a:br>
            <a:r>
              <a:rPr lang="it-IT" dirty="0"/>
              <a:t>granulare </a:t>
            </a:r>
            <a:br>
              <a:rPr lang="it-IT" dirty="0"/>
            </a:br>
            <a:r>
              <a:rPr lang="it-IT" dirty="0"/>
              <a:t>(</a:t>
            </a:r>
            <a:r>
              <a:rPr lang="it-IT" dirty="0" err="1"/>
              <a:t>Groenow</a:t>
            </a:r>
            <a:r>
              <a:rPr lang="it-IT" dirty="0"/>
              <a:t> I)</a:t>
            </a:r>
            <a:br>
              <a:rPr lang="it-IT" dirty="0"/>
            </a:br>
            <a:endParaRPr lang="it-IT" dirty="0"/>
          </a:p>
        </p:txBody>
      </p:sp>
      <p:sp>
        <p:nvSpPr>
          <p:cNvPr id="5529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4586288"/>
            <a:ext cx="5627687" cy="2414587"/>
          </a:xfrm>
        </p:spPr>
        <p:txBody>
          <a:bodyPr/>
          <a:lstStyle/>
          <a:p>
            <a:pPr eaLnBrk="1" hangingPunct="1"/>
            <a:r>
              <a:rPr lang="it-IT" altLang="it-IT" sz="2000"/>
              <a:t>AD</a:t>
            </a:r>
          </a:p>
          <a:p>
            <a:pPr eaLnBrk="1" hangingPunct="1"/>
            <a:r>
              <a:rPr lang="it-IT" altLang="it-IT" sz="2000"/>
              <a:t>Insorgenza: 1°-2° decade</a:t>
            </a:r>
          </a:p>
          <a:p>
            <a:pPr eaLnBrk="1" hangingPunct="1"/>
            <a:r>
              <a:rPr lang="it-IT" altLang="it-IT" sz="2000"/>
              <a:t>Materiale ialino</a:t>
            </a:r>
          </a:p>
          <a:p>
            <a:pPr eaLnBrk="1" hangingPunct="1"/>
            <a:r>
              <a:rPr lang="it-IT" altLang="it-IT" sz="2000"/>
              <a:t>Alterazione del Visus: 4°-5° decade</a:t>
            </a:r>
          </a:p>
          <a:p>
            <a:pPr eaLnBrk="1" hangingPunct="1"/>
            <a:r>
              <a:rPr lang="it-IT" altLang="it-IT" sz="2000"/>
              <a:t>Spessore corneale normale</a:t>
            </a:r>
          </a:p>
        </p:txBody>
      </p:sp>
      <p:pic>
        <p:nvPicPr>
          <p:cNvPr id="55300" name="Picture 3" descr="Granular Corneal Dystrophy Groenouw 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57313"/>
            <a:ext cx="44275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4" descr="Granular Corneal Dystrophy 2, Groenouw 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852738"/>
            <a:ext cx="2732087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000125"/>
            <a:ext cx="7772400" cy="1143000"/>
          </a:xfrm>
        </p:spPr>
        <p:txBody>
          <a:bodyPr/>
          <a:lstStyle/>
          <a:p>
            <a:pPr algn="l" eaLnBrk="1" hangingPunct="1"/>
            <a:r>
              <a:rPr lang="it-IT" altLang="it-IT" sz="4000"/>
              <a:t>Distrofia </a:t>
            </a:r>
            <a:br>
              <a:rPr lang="it-IT" altLang="it-IT" sz="4000"/>
            </a:br>
            <a:r>
              <a:rPr lang="it-IT" altLang="it-IT" sz="4000"/>
              <a:t>maculare </a:t>
            </a:r>
            <a:br>
              <a:rPr lang="it-IT" altLang="it-IT" sz="4000"/>
            </a:br>
            <a:r>
              <a:rPr lang="it-IT" altLang="it-IT" sz="4000"/>
              <a:t>(Groenow II)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idx="1"/>
          </p:nvPr>
        </p:nvSpPr>
        <p:spPr>
          <a:xfrm>
            <a:off x="250825" y="4076700"/>
            <a:ext cx="5627688" cy="2414588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2000" dirty="0"/>
              <a:t>AR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2000" dirty="0"/>
              <a:t>Insorgenza: 1° decade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2000" dirty="0" err="1"/>
              <a:t>Glicosoamminoglicani</a:t>
            </a:r>
            <a:endParaRPr lang="it-IT" sz="20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2000" dirty="0"/>
              <a:t>Alterazione del Visus: 1°-2° decade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2000" dirty="0"/>
              <a:t>Spessore corneale ridotto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2000" dirty="0" err="1"/>
              <a:t>Limbus</a:t>
            </a:r>
            <a:r>
              <a:rPr lang="it-IT" sz="2000" dirty="0"/>
              <a:t> interessato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2000" dirty="0"/>
              <a:t>Depositi </a:t>
            </a:r>
            <a:r>
              <a:rPr lang="it-IT" sz="2000" dirty="0" err="1"/>
              <a:t>stromali</a:t>
            </a:r>
            <a:endParaRPr lang="it-IT" sz="2000" dirty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2000" dirty="0"/>
              <a:t>Anteriori granulari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it-IT" sz="2000" dirty="0" err="1"/>
              <a:t>Medio-posteriori</a:t>
            </a:r>
            <a:r>
              <a:rPr lang="it-IT" sz="2000" dirty="0"/>
              <a:t> a lattice</a:t>
            </a:r>
          </a:p>
        </p:txBody>
      </p:sp>
      <p:pic>
        <p:nvPicPr>
          <p:cNvPr id="56324" name="Picture 3" descr="Macula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484313"/>
            <a:ext cx="460375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Cheratocono </a:t>
            </a:r>
          </a:p>
        </p:txBody>
      </p:sp>
      <p:sp>
        <p:nvSpPr>
          <p:cNvPr id="57347" name="Segnaposto tes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it-IT" altLang="it-IT" sz="2800"/>
              <a:t>	Malattia non infiammatoria caratterizzata da una progressiva </a:t>
            </a:r>
            <a:r>
              <a:rPr lang="it-IT" altLang="it-IT" sz="2800" b="1"/>
              <a:t>degenerazione</a:t>
            </a:r>
            <a:r>
              <a:rPr lang="it-IT" altLang="it-IT" sz="2800"/>
              <a:t> ed </a:t>
            </a:r>
            <a:r>
              <a:rPr lang="it-IT" altLang="it-IT" sz="2800" b="1"/>
              <a:t>assottigliamento</a:t>
            </a:r>
            <a:r>
              <a:rPr lang="it-IT" altLang="it-IT" sz="2800"/>
              <a:t> dello stroma corneale e </a:t>
            </a:r>
            <a:r>
              <a:rPr lang="it-IT" altLang="it-IT" sz="2800" b="1"/>
              <a:t>deformazione conoide </a:t>
            </a:r>
            <a:r>
              <a:rPr lang="it-IT" altLang="it-IT" sz="2800"/>
              <a:t>della cornea con insorgenza di </a:t>
            </a:r>
            <a:r>
              <a:rPr lang="it-IT" altLang="it-IT" sz="2800" b="1"/>
              <a:t>astigmatismo miopico irregolare</a:t>
            </a:r>
          </a:p>
          <a:p>
            <a:pPr>
              <a:buFont typeface="Arial" panose="020B0604020202020204" pitchFamily="34" charset="0"/>
              <a:buNone/>
            </a:pPr>
            <a:endParaRPr lang="it-IT" altLang="it-IT" sz="2800" b="1"/>
          </a:p>
        </p:txBody>
      </p:sp>
      <p:pic>
        <p:nvPicPr>
          <p:cNvPr id="57348" name="Picture 4" descr="normalko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7700" y="4214813"/>
            <a:ext cx="34004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7188" y="274638"/>
            <a:ext cx="8786812" cy="1725612"/>
          </a:xfrm>
        </p:spPr>
        <p:txBody>
          <a:bodyPr/>
          <a:lstStyle/>
          <a:p>
            <a:pPr algn="l" eaLnBrk="1" hangingPunct="1"/>
            <a:r>
              <a:rPr lang="it-IT" altLang="it-IT">
                <a:solidFill>
                  <a:schemeClr val="hlink"/>
                </a:solidFill>
              </a:rPr>
              <a:t>Cheratocono </a:t>
            </a:r>
            <a:br>
              <a:rPr lang="it-IT" altLang="it-IT">
                <a:solidFill>
                  <a:schemeClr val="hlink"/>
                </a:solidFill>
              </a:rPr>
            </a:br>
            <a:r>
              <a:rPr lang="it-IT" altLang="it-IT">
                <a:solidFill>
                  <a:schemeClr val="hlink"/>
                </a:solidFill>
              </a:rPr>
              <a:t>				     </a:t>
            </a:r>
            <a:r>
              <a:rPr lang="it-IT" altLang="it-IT" sz="2400">
                <a:solidFill>
                  <a:schemeClr val="hlink"/>
                </a:solidFill>
              </a:rPr>
              <a:t>Segno di Munson</a:t>
            </a:r>
          </a:p>
        </p:txBody>
      </p:sp>
      <p:pic>
        <p:nvPicPr>
          <p:cNvPr id="9220" name="Picture 4" descr="muns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74" r="45872"/>
          <a:stretch>
            <a:fillRect/>
          </a:stretch>
        </p:blipFill>
        <p:spPr>
          <a:xfrm>
            <a:off x="4648200" y="4064000"/>
            <a:ext cx="4038600" cy="2244725"/>
          </a:xfrm>
        </p:spPr>
      </p:pic>
      <p:graphicFrame>
        <p:nvGraphicFramePr>
          <p:cNvPr id="921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428625" y="1344613"/>
          <a:ext cx="3876675" cy="2584450"/>
        </p:xfrm>
        <a:graphic>
          <a:graphicData uri="http://schemas.openxmlformats.org/presentationml/2006/ole">
            <p:oleObj spid="_x0000_s9233" name="Immagine bitmap" r:id="rId4" imgW="3657143" imgH="2438095" progId="PBrush">
              <p:embed/>
            </p:oleObj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Cheratocono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57313"/>
            <a:ext cx="4038600" cy="4525962"/>
          </a:xfrm>
        </p:spPr>
        <p:txBody>
          <a:bodyPr/>
          <a:lstStyle/>
          <a:p>
            <a:r>
              <a:rPr lang="it-IT" altLang="it-IT" sz="2600" b="1"/>
              <a:t>Incidenza </a:t>
            </a:r>
          </a:p>
          <a:p>
            <a:pPr lvl="1"/>
            <a:r>
              <a:rPr lang="it-IT" altLang="it-IT"/>
              <a:t>2 casi su 100000/anno </a:t>
            </a:r>
          </a:p>
          <a:p>
            <a:r>
              <a:rPr lang="it-IT" altLang="it-IT" sz="2600" b="1"/>
              <a:t>Prevalenza </a:t>
            </a:r>
          </a:p>
          <a:p>
            <a:pPr lvl="1"/>
            <a:r>
              <a:rPr lang="it-IT" altLang="it-IT"/>
              <a:t>50 - 230/100000</a:t>
            </a:r>
          </a:p>
          <a:p>
            <a:pPr eaLnBrk="1" hangingPunct="1"/>
            <a:endParaRPr lang="it-IT" altLang="it-IT" sz="2400"/>
          </a:p>
          <a:p>
            <a:pPr eaLnBrk="1" hangingPunct="1"/>
            <a:r>
              <a:rPr lang="it-IT" altLang="it-IT" sz="2400"/>
              <a:t>Bilaterale nel 90% con sviluppo asimmetrico nei due occhi. </a:t>
            </a:r>
          </a:p>
        </p:txBody>
      </p:sp>
      <p:sp>
        <p:nvSpPr>
          <p:cNvPr id="58372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4525963"/>
          </a:xfrm>
        </p:spPr>
        <p:txBody>
          <a:bodyPr/>
          <a:lstStyle/>
          <a:p>
            <a:r>
              <a:rPr lang="it-IT" altLang="it-IT"/>
              <a:t>Età di insorgenza variabile, generalmente durante la pubertà con progressionedisce fino alla terza-quarta decade di vita</a:t>
            </a:r>
          </a:p>
          <a:p>
            <a:endParaRPr lang="it-IT" altLang="it-IT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Cheratocono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57313"/>
            <a:ext cx="4038600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 sz="2400"/>
              <a:t>Non esistono indici predittivi sulla evolutività della malattia: nel periodo di attività i cambiamenti possono verificarsi molto rapidamente anche nel giro di pochi mesi</a:t>
            </a:r>
          </a:p>
          <a:p>
            <a:endParaRPr lang="it-IT" altLang="it-IT" sz="2400"/>
          </a:p>
        </p:txBody>
      </p:sp>
      <p:sp>
        <p:nvSpPr>
          <p:cNvPr id="59396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2400"/>
              <a:t>Età: il cheratocono evolve rapidamente nei giovani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/>
              <a:t>Stazionario dopo i 30/40 anni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/>
              <a:t>Frequente causa di trapianto di cornea nei paesi occidentali. </a:t>
            </a:r>
          </a:p>
          <a:p>
            <a:endParaRPr lang="it-IT" altLang="it-IT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30175"/>
          </a:xfrm>
        </p:spPr>
        <p:txBody>
          <a:bodyPr/>
          <a:lstStyle/>
          <a:p>
            <a:pPr eaLnBrk="1" hangingPunct="1"/>
            <a:endParaRPr lang="it-IT" altLang="it-IT" sz="4000"/>
          </a:p>
        </p:txBody>
      </p:sp>
      <p:pic>
        <p:nvPicPr>
          <p:cNvPr id="60419" name="Picture 4" descr="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71550" y="620713"/>
            <a:ext cx="7272338" cy="55054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88913"/>
            <a:ext cx="4038600" cy="45259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it-IT" altLang="it-IT" b="1" dirty="0"/>
              <a:t>Trasparenza corneale</a:t>
            </a:r>
          </a:p>
          <a:p>
            <a:pPr eaLnBrk="1" hangingPunct="1"/>
            <a:r>
              <a:rPr lang="it-IT" altLang="it-IT" sz="2400" dirty="0"/>
              <a:t>apposizione regolare  e geometrica delle lamelle e delle fibre corneali</a:t>
            </a:r>
          </a:p>
          <a:p>
            <a:pPr eaLnBrk="1" hangingPunct="1"/>
            <a:r>
              <a:rPr lang="it-IT" altLang="it-IT" sz="2400" dirty="0"/>
              <a:t>mancanza di vascolarizzazione</a:t>
            </a:r>
          </a:p>
          <a:p>
            <a:pPr eaLnBrk="1" hangingPunct="1"/>
            <a:r>
              <a:rPr lang="it-IT" altLang="it-IT" sz="2400" dirty="0"/>
              <a:t>contenuto di H</a:t>
            </a:r>
            <a:r>
              <a:rPr lang="it-IT" altLang="it-IT" sz="2400" baseline="-25000" dirty="0"/>
              <a:t>2</a:t>
            </a:r>
            <a:r>
              <a:rPr lang="it-IT" altLang="it-IT" sz="2400" dirty="0"/>
              <a:t>O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2950"/>
            <a:ext cx="4392613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56163" y="476250"/>
            <a:ext cx="3502025" cy="374015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solidFill>
                  <a:schemeClr val="hlink"/>
                </a:solidFill>
              </a:rPr>
              <a:t>DIAGNOSI: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 sz="2800"/>
              <a:t>Si sospetta quando compare astigmatismo</a:t>
            </a:r>
          </a:p>
          <a:p>
            <a:pPr eaLnBrk="1" hangingPunct="1"/>
            <a:endParaRPr lang="it-IT" altLang="it-IT" sz="2800"/>
          </a:p>
          <a:p>
            <a:pPr eaLnBrk="1" hangingPunct="1"/>
            <a:r>
              <a:rPr lang="it-IT" altLang="it-IT" sz="2800"/>
              <a:t>La diagnosi viene fatta studiando</a:t>
            </a:r>
          </a:p>
          <a:p>
            <a:pPr lvl="1" eaLnBrk="1" hangingPunct="1"/>
            <a:r>
              <a:rPr lang="it-IT" altLang="it-IT" sz="2400"/>
              <a:t>Oftalmometria corneale</a:t>
            </a:r>
          </a:p>
          <a:p>
            <a:pPr lvl="1" eaLnBrk="1" hangingPunct="1"/>
            <a:r>
              <a:rPr lang="it-IT" altLang="it-IT" sz="2400"/>
              <a:t>Topografia  corneale (forma della cornea)</a:t>
            </a:r>
          </a:p>
          <a:p>
            <a:pPr lvl="1" eaLnBrk="1" hangingPunct="1"/>
            <a:r>
              <a:rPr lang="it-IT" altLang="it-IT" sz="2400"/>
              <a:t>Pachimetria corneale (spessore della cornea)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DSCN57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4900"/>
            <a:ext cx="45720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6" descr="DSCN56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7" descr="Trapianto_033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33788"/>
            <a:ext cx="457200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6988"/>
            <a:ext cx="4572000" cy="364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ttangolo 5"/>
          <p:cNvSpPr>
            <a:spLocks noChangeArrowheads="1"/>
          </p:cNvSpPr>
          <p:nvPr/>
        </p:nvSpPr>
        <p:spPr bwMode="auto">
          <a:xfrm>
            <a:off x="1403350" y="2967038"/>
            <a:ext cx="2935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it-IT" altLang="it-IT" b="1"/>
              <a:t>Topografo corneale</a:t>
            </a:r>
          </a:p>
        </p:txBody>
      </p:sp>
      <p:sp>
        <p:nvSpPr>
          <p:cNvPr id="62471" name="Rettangolo 6"/>
          <p:cNvSpPr>
            <a:spLocks noChangeArrowheads="1"/>
          </p:cNvSpPr>
          <p:nvPr/>
        </p:nvSpPr>
        <p:spPr bwMode="auto">
          <a:xfrm>
            <a:off x="7094538" y="1844675"/>
            <a:ext cx="2157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it-IT" altLang="it-IT" b="1"/>
              <a:t>oftalmometro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85750"/>
            <a:ext cx="7772400" cy="1143000"/>
          </a:xfrm>
        </p:spPr>
        <p:txBody>
          <a:bodyPr/>
          <a:lstStyle/>
          <a:p>
            <a:pPr algn="l" eaLnBrk="1" hangingPunct="1"/>
            <a:r>
              <a:rPr lang="it-IT" altLang="it-IT">
                <a:solidFill>
                  <a:schemeClr val="hlink"/>
                </a:solidFill>
              </a:rPr>
              <a:t>oftalmometria</a:t>
            </a:r>
          </a:p>
        </p:txBody>
      </p:sp>
      <p:pic>
        <p:nvPicPr>
          <p:cNvPr id="63491" name="Picture 10" descr="http://www.ciom.it/immagini/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50" y="1557338"/>
            <a:ext cx="30829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2" descr="http://www.manferdini.it/ker_200_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8913"/>
            <a:ext cx="2938463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 descr="DSCN54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465513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184150" y="48069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it-IT" sz="3200" dirty="0">
                <a:latin typeface="+mj-lt"/>
                <a:ea typeface="+mj-ea"/>
                <a:cs typeface="+mj-cs"/>
              </a:rPr>
              <a:t>Studio delle immagini riflesse </a:t>
            </a:r>
          </a:p>
          <a:p>
            <a:pPr>
              <a:defRPr/>
            </a:pPr>
            <a:r>
              <a:rPr lang="it-IT" sz="3200" dirty="0">
                <a:latin typeface="+mj-lt"/>
                <a:ea typeface="+mj-ea"/>
                <a:cs typeface="+mj-cs"/>
              </a:rPr>
              <a:t>dalla superficie corneale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9" descr="anatcor_004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05" b="10301"/>
          <a:stretch>
            <a:fillRect/>
          </a:stretch>
        </p:blipFill>
        <p:spPr bwMode="auto">
          <a:xfrm>
            <a:off x="4572000" y="12700"/>
            <a:ext cx="457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anatcor_004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05" b="10301"/>
          <a:stretch>
            <a:fillRect/>
          </a:stretch>
        </p:blipFill>
        <p:spPr bwMode="auto">
          <a:xfrm>
            <a:off x="4572000" y="3441700"/>
            <a:ext cx="4572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6" name="Group 7"/>
          <p:cNvGrpSpPr>
            <a:grpSpLocks/>
          </p:cNvGrpSpPr>
          <p:nvPr/>
        </p:nvGrpSpPr>
        <p:grpSpPr bwMode="auto">
          <a:xfrm>
            <a:off x="6148388" y="5108575"/>
            <a:ext cx="1519237" cy="431800"/>
            <a:chOff x="3379" y="1434"/>
            <a:chExt cx="1769" cy="545"/>
          </a:xfrm>
        </p:grpSpPr>
        <p:sp>
          <p:nvSpPr>
            <p:cNvPr id="64535" name="Rectangle 8"/>
            <p:cNvSpPr>
              <a:spLocks noChangeArrowheads="1"/>
            </p:cNvSpPr>
            <p:nvPr/>
          </p:nvSpPr>
          <p:spPr bwMode="auto">
            <a:xfrm>
              <a:off x="3379" y="1434"/>
              <a:ext cx="1769" cy="545"/>
            </a:xfrm>
            <a:prstGeom prst="rect">
              <a:avLst/>
            </a:prstGeom>
            <a:solidFill>
              <a:srgbClr val="FF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4536" name="Line 9"/>
            <p:cNvSpPr>
              <a:spLocks noChangeShapeType="1"/>
            </p:cNvSpPr>
            <p:nvPr/>
          </p:nvSpPr>
          <p:spPr bwMode="auto">
            <a:xfrm>
              <a:off x="4264" y="1434"/>
              <a:ext cx="0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4517" name="Group 10"/>
          <p:cNvGrpSpPr>
            <a:grpSpLocks/>
          </p:cNvGrpSpPr>
          <p:nvPr/>
        </p:nvGrpSpPr>
        <p:grpSpPr bwMode="auto">
          <a:xfrm>
            <a:off x="6143625" y="4437063"/>
            <a:ext cx="1519238" cy="671512"/>
            <a:chOff x="3876" y="630"/>
            <a:chExt cx="957" cy="423"/>
          </a:xfrm>
        </p:grpSpPr>
        <p:grpSp>
          <p:nvGrpSpPr>
            <p:cNvPr id="64529" name="Group 11"/>
            <p:cNvGrpSpPr>
              <a:grpSpLocks/>
            </p:cNvGrpSpPr>
            <p:nvPr/>
          </p:nvGrpSpPr>
          <p:grpSpPr bwMode="auto">
            <a:xfrm>
              <a:off x="4101" y="846"/>
              <a:ext cx="513" cy="207"/>
              <a:chOff x="3379" y="1434"/>
              <a:chExt cx="1769" cy="545"/>
            </a:xfrm>
          </p:grpSpPr>
          <p:sp>
            <p:nvSpPr>
              <p:cNvPr id="64533" name="Rectangle 12"/>
              <p:cNvSpPr>
                <a:spLocks noChangeArrowheads="1"/>
              </p:cNvSpPr>
              <p:nvPr/>
            </p:nvSpPr>
            <p:spPr bwMode="auto">
              <a:xfrm>
                <a:off x="3379" y="1434"/>
                <a:ext cx="1769" cy="545"/>
              </a:xfrm>
              <a:prstGeom prst="rect">
                <a:avLst/>
              </a:prstGeom>
              <a:solidFill>
                <a:srgbClr val="00CC00">
                  <a:alpha val="6705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4534" name="Line 13"/>
              <p:cNvSpPr>
                <a:spLocks noChangeShapeType="1"/>
              </p:cNvSpPr>
              <p:nvPr/>
            </p:nvSpPr>
            <p:spPr bwMode="auto">
              <a:xfrm>
                <a:off x="4264" y="1434"/>
                <a:ext cx="0" cy="54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64530" name="Rectangle 14"/>
            <p:cNvSpPr>
              <a:spLocks noChangeArrowheads="1"/>
            </p:cNvSpPr>
            <p:nvPr/>
          </p:nvSpPr>
          <p:spPr bwMode="auto">
            <a:xfrm>
              <a:off x="3876" y="630"/>
              <a:ext cx="957" cy="215"/>
            </a:xfrm>
            <a:prstGeom prst="rect">
              <a:avLst/>
            </a:prstGeom>
            <a:solidFill>
              <a:srgbClr val="00CC00">
                <a:alpha val="6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4531" name="Line 15"/>
            <p:cNvSpPr>
              <a:spLocks noChangeShapeType="1"/>
            </p:cNvSpPr>
            <p:nvPr/>
          </p:nvSpPr>
          <p:spPr bwMode="auto">
            <a:xfrm>
              <a:off x="4355" y="630"/>
              <a:ext cx="0" cy="2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4532" name="Line 16"/>
            <p:cNvSpPr>
              <a:spLocks noChangeShapeType="1"/>
            </p:cNvSpPr>
            <p:nvPr/>
          </p:nvSpPr>
          <p:spPr bwMode="auto">
            <a:xfrm>
              <a:off x="4355" y="894"/>
              <a:ext cx="0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4518" name="Group 30"/>
          <p:cNvGrpSpPr>
            <a:grpSpLocks/>
          </p:cNvGrpSpPr>
          <p:nvPr/>
        </p:nvGrpSpPr>
        <p:grpSpPr bwMode="auto">
          <a:xfrm rot="5400000">
            <a:off x="6044406" y="1373982"/>
            <a:ext cx="1519237" cy="431800"/>
            <a:chOff x="3379" y="1434"/>
            <a:chExt cx="1769" cy="545"/>
          </a:xfrm>
        </p:grpSpPr>
        <p:sp>
          <p:nvSpPr>
            <p:cNvPr id="64527" name="Rectangle 31"/>
            <p:cNvSpPr>
              <a:spLocks noChangeArrowheads="1"/>
            </p:cNvSpPr>
            <p:nvPr/>
          </p:nvSpPr>
          <p:spPr bwMode="auto">
            <a:xfrm>
              <a:off x="3379" y="1434"/>
              <a:ext cx="1769" cy="545"/>
            </a:xfrm>
            <a:prstGeom prst="rect">
              <a:avLst/>
            </a:prstGeom>
            <a:solidFill>
              <a:srgbClr val="FF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4528" name="Line 32"/>
            <p:cNvSpPr>
              <a:spLocks noChangeShapeType="1"/>
            </p:cNvSpPr>
            <p:nvPr/>
          </p:nvSpPr>
          <p:spPr bwMode="auto">
            <a:xfrm>
              <a:off x="4264" y="1434"/>
              <a:ext cx="0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4519" name="Group 33"/>
          <p:cNvGrpSpPr>
            <a:grpSpLocks/>
          </p:cNvGrpSpPr>
          <p:nvPr/>
        </p:nvGrpSpPr>
        <p:grpSpPr bwMode="auto">
          <a:xfrm rot="5400000">
            <a:off x="6596063" y="1254125"/>
            <a:ext cx="1519237" cy="671513"/>
            <a:chOff x="3876" y="630"/>
            <a:chExt cx="957" cy="423"/>
          </a:xfrm>
        </p:grpSpPr>
        <p:grpSp>
          <p:nvGrpSpPr>
            <p:cNvPr id="64521" name="Group 34"/>
            <p:cNvGrpSpPr>
              <a:grpSpLocks/>
            </p:cNvGrpSpPr>
            <p:nvPr/>
          </p:nvGrpSpPr>
          <p:grpSpPr bwMode="auto">
            <a:xfrm>
              <a:off x="4101" y="846"/>
              <a:ext cx="513" cy="207"/>
              <a:chOff x="3379" y="1434"/>
              <a:chExt cx="1769" cy="545"/>
            </a:xfrm>
          </p:grpSpPr>
          <p:sp>
            <p:nvSpPr>
              <p:cNvPr id="64525" name="Rectangle 35"/>
              <p:cNvSpPr>
                <a:spLocks noChangeArrowheads="1"/>
              </p:cNvSpPr>
              <p:nvPr/>
            </p:nvSpPr>
            <p:spPr bwMode="auto">
              <a:xfrm>
                <a:off x="3379" y="1434"/>
                <a:ext cx="1769" cy="545"/>
              </a:xfrm>
              <a:prstGeom prst="rect">
                <a:avLst/>
              </a:prstGeom>
              <a:solidFill>
                <a:srgbClr val="00CC00">
                  <a:alpha val="6705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4526" name="Line 36"/>
              <p:cNvSpPr>
                <a:spLocks noChangeShapeType="1"/>
              </p:cNvSpPr>
              <p:nvPr/>
            </p:nvSpPr>
            <p:spPr bwMode="auto">
              <a:xfrm>
                <a:off x="4264" y="1434"/>
                <a:ext cx="0" cy="54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64522" name="Rectangle 37"/>
            <p:cNvSpPr>
              <a:spLocks noChangeArrowheads="1"/>
            </p:cNvSpPr>
            <p:nvPr/>
          </p:nvSpPr>
          <p:spPr bwMode="auto">
            <a:xfrm>
              <a:off x="3876" y="630"/>
              <a:ext cx="957" cy="215"/>
            </a:xfrm>
            <a:prstGeom prst="rect">
              <a:avLst/>
            </a:prstGeom>
            <a:solidFill>
              <a:srgbClr val="00CC00">
                <a:alpha val="6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4523" name="Line 38"/>
            <p:cNvSpPr>
              <a:spLocks noChangeShapeType="1"/>
            </p:cNvSpPr>
            <p:nvPr/>
          </p:nvSpPr>
          <p:spPr bwMode="auto">
            <a:xfrm>
              <a:off x="4355" y="630"/>
              <a:ext cx="0" cy="2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4524" name="Line 39"/>
            <p:cNvSpPr>
              <a:spLocks noChangeShapeType="1"/>
            </p:cNvSpPr>
            <p:nvPr/>
          </p:nvSpPr>
          <p:spPr bwMode="auto">
            <a:xfrm>
              <a:off x="4355" y="894"/>
              <a:ext cx="0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0" name="Rettangolo 69"/>
          <p:cNvSpPr/>
          <p:nvPr/>
        </p:nvSpPr>
        <p:spPr>
          <a:xfrm>
            <a:off x="395288" y="2060575"/>
            <a:ext cx="4572000" cy="1493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3200" dirty="0">
                <a:latin typeface="+mn-lt"/>
              </a:rPr>
              <a:t>Curvatura 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3200" dirty="0">
                <a:latin typeface="+mn-lt"/>
              </a:rPr>
              <a:t>corneale regolare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2" descr="anatcor_004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05" t="6982" r="6908" b="10301"/>
          <a:stretch>
            <a:fillRect/>
          </a:stretch>
        </p:blipFill>
        <p:spPr bwMode="auto">
          <a:xfrm>
            <a:off x="1223963" y="3068638"/>
            <a:ext cx="2268537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18" descr="anatcor_004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05" r="6909" b="17053"/>
          <a:stretch>
            <a:fillRect/>
          </a:stretch>
        </p:blipFill>
        <p:spPr bwMode="auto">
          <a:xfrm>
            <a:off x="287338" y="620713"/>
            <a:ext cx="2268537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0" name="Group 19"/>
          <p:cNvGrpSpPr>
            <a:grpSpLocks/>
          </p:cNvGrpSpPr>
          <p:nvPr/>
        </p:nvGrpSpPr>
        <p:grpSpPr bwMode="auto">
          <a:xfrm rot="5400000">
            <a:off x="1080294" y="1448594"/>
            <a:ext cx="647700" cy="144462"/>
            <a:chOff x="3379" y="1434"/>
            <a:chExt cx="1769" cy="545"/>
          </a:xfrm>
        </p:grpSpPr>
        <p:sp>
          <p:nvSpPr>
            <p:cNvPr id="65581" name="Rectangle 20"/>
            <p:cNvSpPr>
              <a:spLocks noChangeArrowheads="1"/>
            </p:cNvSpPr>
            <p:nvPr/>
          </p:nvSpPr>
          <p:spPr bwMode="auto">
            <a:xfrm>
              <a:off x="3379" y="1434"/>
              <a:ext cx="1769" cy="545"/>
            </a:xfrm>
            <a:prstGeom prst="rect">
              <a:avLst/>
            </a:prstGeom>
            <a:solidFill>
              <a:srgbClr val="FF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5582" name="Line 21"/>
            <p:cNvSpPr>
              <a:spLocks noChangeShapeType="1"/>
            </p:cNvSpPr>
            <p:nvPr/>
          </p:nvSpPr>
          <p:spPr bwMode="auto">
            <a:xfrm>
              <a:off x="4264" y="1434"/>
              <a:ext cx="0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5541" name="Group 22"/>
          <p:cNvGrpSpPr>
            <a:grpSpLocks/>
          </p:cNvGrpSpPr>
          <p:nvPr/>
        </p:nvGrpSpPr>
        <p:grpSpPr bwMode="auto">
          <a:xfrm rot="5400000">
            <a:off x="1188244" y="1556544"/>
            <a:ext cx="792162" cy="215900"/>
            <a:chOff x="3876" y="630"/>
            <a:chExt cx="957" cy="423"/>
          </a:xfrm>
        </p:grpSpPr>
        <p:grpSp>
          <p:nvGrpSpPr>
            <p:cNvPr id="65575" name="Group 23"/>
            <p:cNvGrpSpPr>
              <a:grpSpLocks/>
            </p:cNvGrpSpPr>
            <p:nvPr/>
          </p:nvGrpSpPr>
          <p:grpSpPr bwMode="auto">
            <a:xfrm>
              <a:off x="4101" y="846"/>
              <a:ext cx="513" cy="207"/>
              <a:chOff x="3379" y="1434"/>
              <a:chExt cx="1769" cy="545"/>
            </a:xfrm>
          </p:grpSpPr>
          <p:sp>
            <p:nvSpPr>
              <p:cNvPr id="65579" name="Rectangle 24"/>
              <p:cNvSpPr>
                <a:spLocks noChangeArrowheads="1"/>
              </p:cNvSpPr>
              <p:nvPr/>
            </p:nvSpPr>
            <p:spPr bwMode="auto">
              <a:xfrm>
                <a:off x="3379" y="1434"/>
                <a:ext cx="1769" cy="545"/>
              </a:xfrm>
              <a:prstGeom prst="rect">
                <a:avLst/>
              </a:prstGeom>
              <a:solidFill>
                <a:srgbClr val="00CC00">
                  <a:alpha val="6705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5580" name="Line 25"/>
              <p:cNvSpPr>
                <a:spLocks noChangeShapeType="1"/>
              </p:cNvSpPr>
              <p:nvPr/>
            </p:nvSpPr>
            <p:spPr bwMode="auto">
              <a:xfrm>
                <a:off x="4264" y="1434"/>
                <a:ext cx="0" cy="54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65576" name="Rectangle 26"/>
            <p:cNvSpPr>
              <a:spLocks noChangeArrowheads="1"/>
            </p:cNvSpPr>
            <p:nvPr/>
          </p:nvSpPr>
          <p:spPr bwMode="auto">
            <a:xfrm>
              <a:off x="3876" y="630"/>
              <a:ext cx="957" cy="215"/>
            </a:xfrm>
            <a:prstGeom prst="rect">
              <a:avLst/>
            </a:prstGeom>
            <a:solidFill>
              <a:srgbClr val="00CC00">
                <a:alpha val="6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5577" name="Line 27"/>
            <p:cNvSpPr>
              <a:spLocks noChangeShapeType="1"/>
            </p:cNvSpPr>
            <p:nvPr/>
          </p:nvSpPr>
          <p:spPr bwMode="auto">
            <a:xfrm>
              <a:off x="4355" y="630"/>
              <a:ext cx="0" cy="2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5578" name="Line 28"/>
            <p:cNvSpPr>
              <a:spLocks noChangeShapeType="1"/>
            </p:cNvSpPr>
            <p:nvPr/>
          </p:nvSpPr>
          <p:spPr bwMode="auto">
            <a:xfrm>
              <a:off x="4355" y="894"/>
              <a:ext cx="0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65542" name="Picture 40" descr="anatcor_004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95" b="10301"/>
          <a:stretch>
            <a:fillRect/>
          </a:stretch>
        </p:blipFill>
        <p:spPr bwMode="auto">
          <a:xfrm>
            <a:off x="5940425" y="4165600"/>
            <a:ext cx="2303463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3" name="Group 41"/>
          <p:cNvGrpSpPr>
            <a:grpSpLocks/>
          </p:cNvGrpSpPr>
          <p:nvPr/>
        </p:nvGrpSpPr>
        <p:grpSpPr bwMode="auto">
          <a:xfrm>
            <a:off x="6661150" y="5013325"/>
            <a:ext cx="647700" cy="144463"/>
            <a:chOff x="3379" y="1434"/>
            <a:chExt cx="1769" cy="545"/>
          </a:xfrm>
        </p:grpSpPr>
        <p:sp>
          <p:nvSpPr>
            <p:cNvPr id="65573" name="Rectangle 42"/>
            <p:cNvSpPr>
              <a:spLocks noChangeArrowheads="1"/>
            </p:cNvSpPr>
            <p:nvPr/>
          </p:nvSpPr>
          <p:spPr bwMode="auto">
            <a:xfrm>
              <a:off x="3379" y="1434"/>
              <a:ext cx="1769" cy="545"/>
            </a:xfrm>
            <a:prstGeom prst="rect">
              <a:avLst/>
            </a:prstGeom>
            <a:solidFill>
              <a:srgbClr val="FF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5574" name="Line 43"/>
            <p:cNvSpPr>
              <a:spLocks noChangeShapeType="1"/>
            </p:cNvSpPr>
            <p:nvPr/>
          </p:nvSpPr>
          <p:spPr bwMode="auto">
            <a:xfrm>
              <a:off x="4264" y="1434"/>
              <a:ext cx="0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5544" name="Group 44"/>
          <p:cNvGrpSpPr>
            <a:grpSpLocks/>
          </p:cNvGrpSpPr>
          <p:nvPr/>
        </p:nvGrpSpPr>
        <p:grpSpPr bwMode="auto">
          <a:xfrm>
            <a:off x="6732588" y="4797425"/>
            <a:ext cx="792162" cy="215900"/>
            <a:chOff x="3876" y="630"/>
            <a:chExt cx="957" cy="423"/>
          </a:xfrm>
        </p:grpSpPr>
        <p:grpSp>
          <p:nvGrpSpPr>
            <p:cNvPr id="65567" name="Group 45"/>
            <p:cNvGrpSpPr>
              <a:grpSpLocks/>
            </p:cNvGrpSpPr>
            <p:nvPr/>
          </p:nvGrpSpPr>
          <p:grpSpPr bwMode="auto">
            <a:xfrm>
              <a:off x="4101" y="846"/>
              <a:ext cx="513" cy="207"/>
              <a:chOff x="3379" y="1434"/>
              <a:chExt cx="1769" cy="545"/>
            </a:xfrm>
          </p:grpSpPr>
          <p:sp>
            <p:nvSpPr>
              <p:cNvPr id="65571" name="Rectangle 46"/>
              <p:cNvSpPr>
                <a:spLocks noChangeArrowheads="1"/>
              </p:cNvSpPr>
              <p:nvPr/>
            </p:nvSpPr>
            <p:spPr bwMode="auto">
              <a:xfrm>
                <a:off x="3379" y="1434"/>
                <a:ext cx="1769" cy="545"/>
              </a:xfrm>
              <a:prstGeom prst="rect">
                <a:avLst/>
              </a:prstGeom>
              <a:solidFill>
                <a:srgbClr val="00CC00">
                  <a:alpha val="6705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5572" name="Line 47"/>
              <p:cNvSpPr>
                <a:spLocks noChangeShapeType="1"/>
              </p:cNvSpPr>
              <p:nvPr/>
            </p:nvSpPr>
            <p:spPr bwMode="auto">
              <a:xfrm>
                <a:off x="4264" y="1434"/>
                <a:ext cx="0" cy="54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65568" name="Rectangle 48"/>
            <p:cNvSpPr>
              <a:spLocks noChangeArrowheads="1"/>
            </p:cNvSpPr>
            <p:nvPr/>
          </p:nvSpPr>
          <p:spPr bwMode="auto">
            <a:xfrm>
              <a:off x="3876" y="630"/>
              <a:ext cx="957" cy="215"/>
            </a:xfrm>
            <a:prstGeom prst="rect">
              <a:avLst/>
            </a:prstGeom>
            <a:solidFill>
              <a:srgbClr val="00CC00">
                <a:alpha val="6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5569" name="Line 49"/>
            <p:cNvSpPr>
              <a:spLocks noChangeShapeType="1"/>
            </p:cNvSpPr>
            <p:nvPr/>
          </p:nvSpPr>
          <p:spPr bwMode="auto">
            <a:xfrm>
              <a:off x="4355" y="630"/>
              <a:ext cx="0" cy="2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5570" name="Line 50"/>
            <p:cNvSpPr>
              <a:spLocks noChangeShapeType="1"/>
            </p:cNvSpPr>
            <p:nvPr/>
          </p:nvSpPr>
          <p:spPr bwMode="auto">
            <a:xfrm>
              <a:off x="4355" y="894"/>
              <a:ext cx="0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65545" name="Picture 51" descr="anatcor_004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05" r="5791" b="23422"/>
          <a:stretch>
            <a:fillRect/>
          </a:stretch>
        </p:blipFill>
        <p:spPr bwMode="auto">
          <a:xfrm>
            <a:off x="4140200" y="1773238"/>
            <a:ext cx="2303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6" name="Group 52"/>
          <p:cNvGrpSpPr>
            <a:grpSpLocks/>
          </p:cNvGrpSpPr>
          <p:nvPr/>
        </p:nvGrpSpPr>
        <p:grpSpPr bwMode="auto">
          <a:xfrm rot="4701375">
            <a:off x="5047457" y="2536031"/>
            <a:ext cx="647700" cy="144463"/>
            <a:chOff x="3379" y="1434"/>
            <a:chExt cx="1769" cy="545"/>
          </a:xfrm>
        </p:grpSpPr>
        <p:sp>
          <p:nvSpPr>
            <p:cNvPr id="65565" name="Rectangle 53"/>
            <p:cNvSpPr>
              <a:spLocks noChangeArrowheads="1"/>
            </p:cNvSpPr>
            <p:nvPr/>
          </p:nvSpPr>
          <p:spPr bwMode="auto">
            <a:xfrm>
              <a:off x="3379" y="1434"/>
              <a:ext cx="1769" cy="545"/>
            </a:xfrm>
            <a:prstGeom prst="rect">
              <a:avLst/>
            </a:prstGeom>
            <a:solidFill>
              <a:srgbClr val="FF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5566" name="Line 54"/>
            <p:cNvSpPr>
              <a:spLocks noChangeShapeType="1"/>
            </p:cNvSpPr>
            <p:nvPr/>
          </p:nvSpPr>
          <p:spPr bwMode="auto">
            <a:xfrm>
              <a:off x="4264" y="1434"/>
              <a:ext cx="0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5547" name="Group 55"/>
          <p:cNvGrpSpPr>
            <a:grpSpLocks/>
          </p:cNvGrpSpPr>
          <p:nvPr/>
        </p:nvGrpSpPr>
        <p:grpSpPr bwMode="auto">
          <a:xfrm rot="3036370">
            <a:off x="5137944" y="2442369"/>
            <a:ext cx="792162" cy="215900"/>
            <a:chOff x="3876" y="630"/>
            <a:chExt cx="957" cy="423"/>
          </a:xfrm>
        </p:grpSpPr>
        <p:grpSp>
          <p:nvGrpSpPr>
            <p:cNvPr id="65559" name="Group 56"/>
            <p:cNvGrpSpPr>
              <a:grpSpLocks/>
            </p:cNvGrpSpPr>
            <p:nvPr/>
          </p:nvGrpSpPr>
          <p:grpSpPr bwMode="auto">
            <a:xfrm>
              <a:off x="4101" y="846"/>
              <a:ext cx="513" cy="207"/>
              <a:chOff x="3379" y="1434"/>
              <a:chExt cx="1769" cy="545"/>
            </a:xfrm>
          </p:grpSpPr>
          <p:sp>
            <p:nvSpPr>
              <p:cNvPr id="65563" name="Rectangle 57"/>
              <p:cNvSpPr>
                <a:spLocks noChangeArrowheads="1"/>
              </p:cNvSpPr>
              <p:nvPr/>
            </p:nvSpPr>
            <p:spPr bwMode="auto">
              <a:xfrm>
                <a:off x="3379" y="1434"/>
                <a:ext cx="1769" cy="545"/>
              </a:xfrm>
              <a:prstGeom prst="rect">
                <a:avLst/>
              </a:prstGeom>
              <a:solidFill>
                <a:srgbClr val="00CC00">
                  <a:alpha val="6705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5564" name="Line 58"/>
              <p:cNvSpPr>
                <a:spLocks noChangeShapeType="1"/>
              </p:cNvSpPr>
              <p:nvPr/>
            </p:nvSpPr>
            <p:spPr bwMode="auto">
              <a:xfrm>
                <a:off x="4264" y="1434"/>
                <a:ext cx="0" cy="54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65560" name="Rectangle 59"/>
            <p:cNvSpPr>
              <a:spLocks noChangeArrowheads="1"/>
            </p:cNvSpPr>
            <p:nvPr/>
          </p:nvSpPr>
          <p:spPr bwMode="auto">
            <a:xfrm>
              <a:off x="3876" y="630"/>
              <a:ext cx="957" cy="215"/>
            </a:xfrm>
            <a:prstGeom prst="rect">
              <a:avLst/>
            </a:prstGeom>
            <a:solidFill>
              <a:srgbClr val="00CC00">
                <a:alpha val="6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5561" name="Line 60"/>
            <p:cNvSpPr>
              <a:spLocks noChangeShapeType="1"/>
            </p:cNvSpPr>
            <p:nvPr/>
          </p:nvSpPr>
          <p:spPr bwMode="auto">
            <a:xfrm>
              <a:off x="4355" y="630"/>
              <a:ext cx="0" cy="2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5562" name="Line 61"/>
            <p:cNvSpPr>
              <a:spLocks noChangeShapeType="1"/>
            </p:cNvSpPr>
            <p:nvPr/>
          </p:nvSpPr>
          <p:spPr bwMode="auto">
            <a:xfrm>
              <a:off x="4355" y="894"/>
              <a:ext cx="0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5548" name="Group 63"/>
          <p:cNvGrpSpPr>
            <a:grpSpLocks/>
          </p:cNvGrpSpPr>
          <p:nvPr/>
        </p:nvGrpSpPr>
        <p:grpSpPr bwMode="auto">
          <a:xfrm rot="6891822">
            <a:off x="2145507" y="3825081"/>
            <a:ext cx="647700" cy="144463"/>
            <a:chOff x="3379" y="1434"/>
            <a:chExt cx="1769" cy="545"/>
          </a:xfrm>
        </p:grpSpPr>
        <p:sp>
          <p:nvSpPr>
            <p:cNvPr id="65557" name="Rectangle 64"/>
            <p:cNvSpPr>
              <a:spLocks noChangeArrowheads="1"/>
            </p:cNvSpPr>
            <p:nvPr/>
          </p:nvSpPr>
          <p:spPr bwMode="auto">
            <a:xfrm>
              <a:off x="3379" y="1434"/>
              <a:ext cx="1769" cy="545"/>
            </a:xfrm>
            <a:prstGeom prst="rect">
              <a:avLst/>
            </a:prstGeom>
            <a:solidFill>
              <a:srgbClr val="FF0000">
                <a:alpha val="6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5558" name="Line 65"/>
            <p:cNvSpPr>
              <a:spLocks noChangeShapeType="1"/>
            </p:cNvSpPr>
            <p:nvPr/>
          </p:nvSpPr>
          <p:spPr bwMode="auto">
            <a:xfrm>
              <a:off x="4264" y="1434"/>
              <a:ext cx="0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5549" name="Group 66"/>
          <p:cNvGrpSpPr>
            <a:grpSpLocks/>
          </p:cNvGrpSpPr>
          <p:nvPr/>
        </p:nvGrpSpPr>
        <p:grpSpPr bwMode="auto">
          <a:xfrm rot="6802922">
            <a:off x="2262981" y="3726657"/>
            <a:ext cx="792163" cy="215900"/>
            <a:chOff x="3876" y="630"/>
            <a:chExt cx="957" cy="423"/>
          </a:xfrm>
        </p:grpSpPr>
        <p:grpSp>
          <p:nvGrpSpPr>
            <p:cNvPr id="65551" name="Group 67"/>
            <p:cNvGrpSpPr>
              <a:grpSpLocks/>
            </p:cNvGrpSpPr>
            <p:nvPr/>
          </p:nvGrpSpPr>
          <p:grpSpPr bwMode="auto">
            <a:xfrm>
              <a:off x="4101" y="846"/>
              <a:ext cx="513" cy="207"/>
              <a:chOff x="3379" y="1434"/>
              <a:chExt cx="1769" cy="545"/>
            </a:xfrm>
          </p:grpSpPr>
          <p:sp>
            <p:nvSpPr>
              <p:cNvPr id="65555" name="Rectangle 68"/>
              <p:cNvSpPr>
                <a:spLocks noChangeArrowheads="1"/>
              </p:cNvSpPr>
              <p:nvPr/>
            </p:nvSpPr>
            <p:spPr bwMode="auto">
              <a:xfrm>
                <a:off x="3379" y="1434"/>
                <a:ext cx="1769" cy="545"/>
              </a:xfrm>
              <a:prstGeom prst="rect">
                <a:avLst/>
              </a:prstGeom>
              <a:solidFill>
                <a:srgbClr val="00CC00">
                  <a:alpha val="6705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5556" name="Line 69"/>
              <p:cNvSpPr>
                <a:spLocks noChangeShapeType="1"/>
              </p:cNvSpPr>
              <p:nvPr/>
            </p:nvSpPr>
            <p:spPr bwMode="auto">
              <a:xfrm>
                <a:off x="4264" y="1434"/>
                <a:ext cx="0" cy="545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65552" name="Rectangle 70"/>
            <p:cNvSpPr>
              <a:spLocks noChangeArrowheads="1"/>
            </p:cNvSpPr>
            <p:nvPr/>
          </p:nvSpPr>
          <p:spPr bwMode="auto">
            <a:xfrm>
              <a:off x="3876" y="630"/>
              <a:ext cx="957" cy="215"/>
            </a:xfrm>
            <a:prstGeom prst="rect">
              <a:avLst/>
            </a:prstGeom>
            <a:solidFill>
              <a:srgbClr val="00CC00">
                <a:alpha val="6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5553" name="Line 71"/>
            <p:cNvSpPr>
              <a:spLocks noChangeShapeType="1"/>
            </p:cNvSpPr>
            <p:nvPr/>
          </p:nvSpPr>
          <p:spPr bwMode="auto">
            <a:xfrm>
              <a:off x="4355" y="630"/>
              <a:ext cx="0" cy="2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5554" name="Line 72"/>
            <p:cNvSpPr>
              <a:spLocks noChangeShapeType="1"/>
            </p:cNvSpPr>
            <p:nvPr/>
          </p:nvSpPr>
          <p:spPr bwMode="auto">
            <a:xfrm>
              <a:off x="4355" y="894"/>
              <a:ext cx="0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0" name="Rettangolo 69"/>
          <p:cNvSpPr/>
          <p:nvPr/>
        </p:nvSpPr>
        <p:spPr>
          <a:xfrm>
            <a:off x="395288" y="4816475"/>
            <a:ext cx="4572000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3200" dirty="0">
                <a:latin typeface="+mn-lt"/>
              </a:rPr>
              <a:t>Curvatura 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3200" dirty="0">
                <a:latin typeface="+mn-lt"/>
              </a:rPr>
              <a:t>corneale irregolare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pPr algn="l" eaLnBrk="1" hangingPunct="1"/>
            <a:r>
              <a:rPr lang="it-IT" altLang="it-IT">
                <a:solidFill>
                  <a:schemeClr val="hlink"/>
                </a:solidFill>
              </a:rPr>
              <a:t>Topografia corneale</a:t>
            </a:r>
          </a:p>
        </p:txBody>
      </p:sp>
      <p:pic>
        <p:nvPicPr>
          <p:cNvPr id="66563" name="Picture 4" descr="ksupfot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r="25694" b="32492"/>
          <a:stretch>
            <a:fillRect/>
          </a:stretch>
        </p:blipFill>
        <p:spPr>
          <a:xfrm>
            <a:off x="5457825" y="3998913"/>
            <a:ext cx="2757488" cy="2573337"/>
          </a:xfrm>
        </p:spPr>
      </p:pic>
      <p:pic>
        <p:nvPicPr>
          <p:cNvPr id="66564" name="Picture 6" descr="http://www.studiodaddona.it/img/cheratocono/topografia_corne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3063" y="14287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 descr="http://www.noviellointermed.it/img/topografo_corneale_eye_top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90625" y="2286000"/>
            <a:ext cx="2809875" cy="3446463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k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8" y="214313"/>
            <a:ext cx="400526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6" descr="k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85750"/>
            <a:ext cx="40005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8" descr="kc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4313" y="3571875"/>
            <a:ext cx="4071937" cy="3068638"/>
          </a:xfrm>
        </p:spPr>
      </p:pic>
      <p:pic>
        <p:nvPicPr>
          <p:cNvPr id="67589" name="Picture 9" descr="kc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714750"/>
            <a:ext cx="388778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Tomografia corneale</a:t>
            </a:r>
          </a:p>
        </p:txBody>
      </p:sp>
      <p:pic>
        <p:nvPicPr>
          <p:cNvPr id="68611" name="Picture 10" descr="http://www.slackbooks.com/excerpts/67182/figur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146" y="1988840"/>
            <a:ext cx="5299134" cy="38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topo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650" y="260350"/>
            <a:ext cx="7915275" cy="6264275"/>
          </a:xfrm>
        </p:spPr>
      </p:pic>
      <p:sp>
        <p:nvSpPr>
          <p:cNvPr id="12" name="Rettangolo arrotondato 11"/>
          <p:cNvSpPr/>
          <p:nvPr/>
        </p:nvSpPr>
        <p:spPr>
          <a:xfrm>
            <a:off x="214313" y="571500"/>
            <a:ext cx="3000375" cy="785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485775" y="3571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it-IT" sz="4800" b="1" dirty="0">
                <a:latin typeface="+mn-lt"/>
                <a:ea typeface="+mj-ea"/>
                <a:cs typeface="+mj-cs"/>
              </a:rPr>
              <a:t>Spessore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2143125" y="1500188"/>
            <a:ext cx="2214563" cy="571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rot="16200000" flipH="1">
            <a:off x="1" y="3214687"/>
            <a:ext cx="3643312" cy="2143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topo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650" y="260350"/>
            <a:ext cx="7915275" cy="6264275"/>
          </a:xfrm>
        </p:spPr>
      </p:pic>
      <p:sp>
        <p:nvSpPr>
          <p:cNvPr id="5" name="Rettangolo arrotondato 4"/>
          <p:cNvSpPr/>
          <p:nvPr/>
        </p:nvSpPr>
        <p:spPr>
          <a:xfrm>
            <a:off x="214313" y="571500"/>
            <a:ext cx="4286250" cy="785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 bwMode="auto">
          <a:xfrm>
            <a:off x="485775" y="3571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it-IT" sz="4800" b="1" dirty="0">
                <a:latin typeface="+mn-lt"/>
                <a:ea typeface="+mj-ea"/>
                <a:cs typeface="+mj-cs"/>
              </a:rPr>
              <a:t>Deformazione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2143125" y="1500188"/>
            <a:ext cx="4643438" cy="714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2143125" y="1428750"/>
            <a:ext cx="4500563" cy="3714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Diapositiva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63" t="29382" r="26157" b="7623"/>
          <a:stretch>
            <a:fillRect/>
          </a:stretch>
        </p:blipFill>
        <p:spPr bwMode="auto">
          <a:xfrm>
            <a:off x="250825" y="260350"/>
            <a:ext cx="3871913" cy="396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8" descr="6)zeiss%20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764"/>
          <a:stretch>
            <a:fillRect/>
          </a:stretch>
        </p:blipFill>
        <p:spPr bwMode="auto">
          <a:xfrm>
            <a:off x="4427538" y="2654300"/>
            <a:ext cx="4465637" cy="379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9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altLang="it-IT" dirty="0"/>
              <a:t>						</a:t>
            </a:r>
          </a:p>
          <a:p>
            <a:pPr eaLnBrk="1" hangingPunct="1">
              <a:buFontTx/>
              <a:buNone/>
            </a:pPr>
            <a:r>
              <a:rPr lang="it-IT" altLang="it-IT" dirty="0"/>
              <a:t>						</a:t>
            </a:r>
            <a:r>
              <a:rPr lang="it-IT" altLang="it-IT" dirty="0">
                <a:latin typeface="Trebuchet MS" panose="020B0603020202020204" pitchFamily="34" charset="0"/>
              </a:rPr>
              <a:t>lampada a fessura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 sz="4000"/>
              <a:t>Cheratocono (Amsler)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/>
            <a:r>
              <a:rPr lang="it-IT" altLang="it-IT"/>
              <a:t>1° stadio:</a:t>
            </a:r>
          </a:p>
          <a:p>
            <a:pPr lvl="1" eaLnBrk="1" hangingPunct="1">
              <a:buFontTx/>
              <a:buNone/>
            </a:pPr>
            <a:r>
              <a:rPr lang="it-IT" altLang="it-IT"/>
              <a:t>	</a:t>
            </a:r>
            <a:r>
              <a:rPr lang="it-IT" altLang="it-IT" sz="2000"/>
              <a:t>(45 – 48 D)</a:t>
            </a:r>
          </a:p>
          <a:p>
            <a:pPr eaLnBrk="1" hangingPunct="1"/>
            <a:endParaRPr lang="it-IT" altLang="it-IT" sz="2000"/>
          </a:p>
          <a:p>
            <a:pPr eaLnBrk="1" hangingPunct="1"/>
            <a:r>
              <a:rPr lang="it-IT" altLang="it-IT"/>
              <a:t>2° stadio:	</a:t>
            </a:r>
          </a:p>
          <a:p>
            <a:pPr lvl="1" eaLnBrk="1" hangingPunct="1">
              <a:lnSpc>
                <a:spcPct val="130000"/>
              </a:lnSpc>
              <a:buFontTx/>
              <a:buNone/>
            </a:pPr>
            <a:r>
              <a:rPr lang="it-IT" altLang="it-IT"/>
              <a:t>	</a:t>
            </a:r>
            <a:r>
              <a:rPr lang="it-IT" altLang="it-IT" sz="2000"/>
              <a:t>(48 – 53 D)</a:t>
            </a:r>
          </a:p>
          <a:p>
            <a:pPr lvl="1" eaLnBrk="1" hangingPunct="1">
              <a:lnSpc>
                <a:spcPct val="130000"/>
              </a:lnSpc>
            </a:pPr>
            <a:r>
              <a:rPr lang="it-IT" altLang="it-IT" sz="2000"/>
              <a:t>immagine a coccarda</a:t>
            </a:r>
          </a:p>
          <a:p>
            <a:pPr lvl="1" eaLnBrk="1" hangingPunct="1">
              <a:lnSpc>
                <a:spcPct val="130000"/>
              </a:lnSpc>
            </a:pPr>
            <a:r>
              <a:rPr lang="it-IT" altLang="it-IT" sz="2000"/>
              <a:t>strie di Vogt</a:t>
            </a:r>
          </a:p>
          <a:p>
            <a:pPr lvl="1" eaLnBrk="1" hangingPunct="1">
              <a:lnSpc>
                <a:spcPct val="130000"/>
              </a:lnSpc>
            </a:pPr>
            <a:r>
              <a:rPr lang="it-IT" altLang="it-IT" sz="2000"/>
              <a:t>anello di Fleischer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3438" y="1700213"/>
            <a:ext cx="4038600" cy="4530725"/>
          </a:xfrm>
        </p:spPr>
        <p:txBody>
          <a:bodyPr/>
          <a:lstStyle/>
          <a:p>
            <a:pPr eaLnBrk="1" hangingPunct="1"/>
            <a:r>
              <a:rPr lang="it-IT" altLang="it-IT" sz="2200"/>
              <a:t>3° </a:t>
            </a:r>
            <a:r>
              <a:rPr lang="it-IT" altLang="it-IT"/>
              <a:t>stadio:	</a:t>
            </a:r>
          </a:p>
          <a:p>
            <a:pPr lvl="1" eaLnBrk="1" hangingPunct="1"/>
            <a:r>
              <a:rPr lang="it-IT" altLang="it-IT" sz="2000"/>
              <a:t>&gt; 53 D</a:t>
            </a:r>
          </a:p>
          <a:p>
            <a:pPr lvl="1" eaLnBrk="1" hangingPunct="1"/>
            <a:r>
              <a:rPr lang="it-IT" altLang="it-IT" sz="2000"/>
              <a:t>rottura della m. di Bowmann</a:t>
            </a:r>
          </a:p>
          <a:p>
            <a:pPr lvl="1" eaLnBrk="1" hangingPunct="1"/>
            <a:r>
              <a:rPr lang="it-IT" altLang="it-IT" sz="2000"/>
              <a:t>segno di Munson</a:t>
            </a:r>
          </a:p>
          <a:p>
            <a:pPr lvl="1" eaLnBrk="1" hangingPunct="1"/>
            <a:r>
              <a:rPr lang="it-IT" altLang="it-IT" sz="2000"/>
              <a:t>ipoestesia apice corneale</a:t>
            </a:r>
          </a:p>
          <a:p>
            <a:pPr eaLnBrk="1" hangingPunct="1"/>
            <a:r>
              <a:rPr lang="it-IT" altLang="it-IT"/>
              <a:t>4° stadio:	</a:t>
            </a:r>
          </a:p>
          <a:p>
            <a:pPr lvl="1" eaLnBrk="1" hangingPunct="1"/>
            <a:r>
              <a:rPr lang="it-IT" altLang="it-IT" sz="2000"/>
              <a:t>ectasia della cornea</a:t>
            </a:r>
          </a:p>
          <a:p>
            <a:pPr lvl="1" eaLnBrk="1" hangingPunct="1"/>
            <a:r>
              <a:rPr lang="it-IT" altLang="it-IT" sz="2000"/>
              <a:t>Rotture della  Descemet</a:t>
            </a:r>
          </a:p>
          <a:p>
            <a:pPr eaLnBrk="1" hangingPunct="1"/>
            <a:endParaRPr lang="it-IT" altLang="it-IT" sz="2000"/>
          </a:p>
        </p:txBody>
      </p:sp>
      <p:pic>
        <p:nvPicPr>
          <p:cNvPr id="71685" name="Picture 5" descr="cheratoco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6250"/>
            <a:ext cx="14732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/>
              <a:t>Cheratocono 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73538" cy="4114800"/>
          </a:xfrm>
        </p:spPr>
        <p:txBody>
          <a:bodyPr/>
          <a:lstStyle/>
          <a:p>
            <a:pPr eaLnBrk="1" hangingPunct="1"/>
            <a:r>
              <a:rPr lang="it-IT" altLang="it-IT" sz="2800"/>
              <a:t>Stadio refrattivo</a:t>
            </a:r>
          </a:p>
          <a:p>
            <a:pPr lvl="2" eaLnBrk="1" hangingPunct="1"/>
            <a:r>
              <a:rPr lang="it-IT" altLang="it-IT" sz="2000"/>
              <a:t>Ametropia astigmatica “regolare”</a:t>
            </a:r>
          </a:p>
          <a:p>
            <a:pPr lvl="2" eaLnBrk="1" hangingPunct="1"/>
            <a:r>
              <a:rPr lang="it-IT" altLang="it-IT" sz="2000"/>
              <a:t>Ametropia astigmatica irregolare: LAC</a:t>
            </a:r>
          </a:p>
          <a:p>
            <a:pPr eaLnBrk="1" hangingPunct="1"/>
            <a:endParaRPr lang="it-IT" altLang="it-IT" sz="2800"/>
          </a:p>
          <a:p>
            <a:pPr eaLnBrk="1" hangingPunct="1"/>
            <a:r>
              <a:rPr lang="it-IT" altLang="it-IT" sz="2800"/>
              <a:t>Stadio evolutivo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357688" y="3825875"/>
          <a:ext cx="4452937" cy="2693988"/>
        </p:xfrm>
        <a:graphic>
          <a:graphicData uri="http://schemas.openxmlformats.org/presentationml/2006/ole">
            <p:oleObj spid="_x0000_s10258" name="Image" r:id="rId3" imgW="4660317" imgH="2819048" progId="">
              <p:embed/>
            </p:oleObj>
          </a:graphicData>
        </a:graphic>
      </p:graphicFrame>
      <p:pic>
        <p:nvPicPr>
          <p:cNvPr id="10245" name="Picture 6" descr="K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66" r="24292" b="22685"/>
          <a:stretch>
            <a:fillRect/>
          </a:stretch>
        </p:blipFill>
        <p:spPr bwMode="auto">
          <a:xfrm>
            <a:off x="4264025" y="765175"/>
            <a:ext cx="44862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Cheratocono acuto </a:t>
            </a:r>
          </a:p>
        </p:txBody>
      </p:sp>
      <p:pic>
        <p:nvPicPr>
          <p:cNvPr id="72707" name="Picture 4" descr="C:\Documents and Settings\carlocagini\Documenti\Lezioni\Cornea\con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2516188"/>
            <a:ext cx="4038600" cy="2692400"/>
          </a:xfrm>
        </p:spPr>
      </p:pic>
      <p:pic>
        <p:nvPicPr>
          <p:cNvPr id="72708" name="Picture 5" descr="C:\Documents and Settings\carlocagini\Documenti\Lezioni\Cornea\Cono.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547938"/>
            <a:ext cx="4038600" cy="2630487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solidFill>
                  <a:schemeClr val="hlink"/>
                </a:solidFill>
              </a:rPr>
              <a:t>TRATTAMENTO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it-IT" sz="2800"/>
              <a:t>Fase refrattiva: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it-IT" sz="2800"/>
              <a:t>                                      Occhiale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it-IT" sz="2800"/>
              <a:t>                                     Lente a contatto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it-IT" sz="2800">
                <a:solidFill>
                  <a:schemeClr val="hlink"/>
                </a:solidFill>
              </a:rPr>
              <a:t> 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it-IT" sz="2800">
                <a:solidFill>
                  <a:schemeClr val="hlink"/>
                </a:solidFill>
              </a:rPr>
              <a:t>                                    </a:t>
            </a:r>
          </a:p>
          <a:p>
            <a:pPr eaLnBrk="1" hangingPunct="1">
              <a:lnSpc>
                <a:spcPct val="90000"/>
              </a:lnSpc>
            </a:pPr>
            <a:endParaRPr lang="it-IT" altLang="it-IT" sz="280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it-IT" sz="2800"/>
          </a:p>
        </p:txBody>
      </p:sp>
      <p:pic>
        <p:nvPicPr>
          <p:cNvPr id="73732" name="Picture 4" descr="j00900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32363" y="2205038"/>
            <a:ext cx="2741612" cy="29083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>
                <a:solidFill>
                  <a:schemeClr val="hlink"/>
                </a:solidFill>
              </a:rPr>
              <a:t>FASE CHIRURGICA:</a:t>
            </a:r>
            <a:br>
              <a:rPr lang="it-IT" altLang="it-IT" sz="4000">
                <a:solidFill>
                  <a:schemeClr val="hlink"/>
                </a:solidFill>
              </a:rPr>
            </a:br>
            <a:endParaRPr lang="it-IT" altLang="it-IT" sz="4000">
              <a:solidFill>
                <a:schemeClr val="hlink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it-IT" altLang="it-IT">
              <a:solidFill>
                <a:schemeClr val="hlink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/>
              <a:t>Cross-linking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/>
              <a:t>Cheratoplastica lamellare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/>
              <a:t>Cheratoplastica perforante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solidFill>
                  <a:schemeClr val="hlink"/>
                </a:solidFill>
              </a:rPr>
              <a:t>CROSS-LINKING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Tecnica molto diffusa nella chimica dei polimeri per aumentare la resistenza meccanica di un materiale. </a:t>
            </a:r>
          </a:p>
          <a:p>
            <a:pPr eaLnBrk="1" hangingPunct="1"/>
            <a:r>
              <a:rPr lang="it-IT" altLang="it-IT"/>
              <a:t>Recentemente la tecnica è stata introdotta nella pratica oftalmologica nel trattamento del cheratocono</a:t>
            </a:r>
          </a:p>
        </p:txBody>
      </p:sp>
      <p:pic>
        <p:nvPicPr>
          <p:cNvPr id="75780" name="Picture 6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402"/>
          <a:stretch>
            <a:fillRect/>
          </a:stretch>
        </p:blipFill>
        <p:spPr bwMode="auto">
          <a:xfrm>
            <a:off x="5214938" y="4608513"/>
            <a:ext cx="2741612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dirty="0">
                <a:solidFill>
                  <a:schemeClr val="hlink"/>
                </a:solidFill>
              </a:rPr>
              <a:t>CROSS-LINKING</a:t>
            </a:r>
            <a:endParaRPr lang="it-IT" sz="36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8313" y="981075"/>
            <a:ext cx="4027487" cy="51530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2400"/>
              <a:t>Metodica </a:t>
            </a:r>
            <a:r>
              <a:rPr lang="it-IT" altLang="it-IT" sz="2400" b="1"/>
              <a:t>parachirurgica</a:t>
            </a:r>
            <a:r>
              <a:rPr lang="it-IT" altLang="it-IT" sz="2400"/>
              <a:t>  tecnicamente semplice e poco invasiva che si propone di </a:t>
            </a:r>
            <a:r>
              <a:rPr lang="it-IT" altLang="it-IT" sz="2400" b="1" u="sng"/>
              <a:t>prevenire la progressione della malattia</a:t>
            </a:r>
            <a:endParaRPr lang="it-IT" altLang="it-IT" sz="2400" u="sng"/>
          </a:p>
          <a:p>
            <a:pPr eaLnBrk="1" hangingPunct="1">
              <a:lnSpc>
                <a:spcPct val="150000"/>
              </a:lnSpc>
            </a:pPr>
            <a:r>
              <a:rPr lang="it-IT" altLang="it-IT" sz="2400"/>
              <a:t>Irradiazione della cornea con UV (370  nm) dopo imbibizione dello stroma corneale con riboflavina </a:t>
            </a:r>
          </a:p>
        </p:txBody>
      </p:sp>
      <p:pic>
        <p:nvPicPr>
          <p:cNvPr id="76804" name="Picture 4" descr="DSCN084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14938" y="4000500"/>
            <a:ext cx="3471862" cy="2500313"/>
          </a:xfrm>
        </p:spPr>
      </p:pic>
      <p:pic>
        <p:nvPicPr>
          <p:cNvPr id="76805" name="Picture 2" descr="E:\foto cagini\ricci 1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07000" y="1600200"/>
            <a:ext cx="2921000" cy="2190750"/>
          </a:xfrm>
        </p:spPr>
      </p:pic>
    </p:spTree>
  </p:cSld>
  <p:clrMapOvr>
    <a:masterClrMapping/>
  </p:clrMapOvr>
  <p:transition spd="slow"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cornea</a:t>
            </a:r>
          </a:p>
        </p:txBody>
      </p:sp>
      <p:sp>
        <p:nvSpPr>
          <p:cNvPr id="77827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altLang="it-IT"/>
          </a:p>
          <a:p>
            <a:endParaRPr lang="it-IT" altLang="it-IT"/>
          </a:p>
          <a:p>
            <a:endParaRPr lang="it-IT" altLang="it-IT"/>
          </a:p>
        </p:txBody>
      </p:sp>
      <p:sp>
        <p:nvSpPr>
          <p:cNvPr id="77828" name="Segnaposto contenut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altLang="it-IT" b="1"/>
              <a:t>Patologia dell’endotelio</a:t>
            </a:r>
          </a:p>
          <a:p>
            <a:pPr lvl="1"/>
            <a:r>
              <a:rPr lang="it-IT" altLang="it-IT"/>
              <a:t>Perdita della trasparenza per aumento del contenuto liquido dello stroma</a:t>
            </a:r>
          </a:p>
          <a:p>
            <a:endParaRPr lang="it-IT" altLang="it-IT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dirty="0"/>
              <a:t>Cornea:			</a:t>
            </a:r>
            <a:br>
              <a:rPr lang="it-IT" dirty="0"/>
            </a:br>
            <a:r>
              <a:rPr lang="it-IT" sz="3600" dirty="0"/>
              <a:t>endotelio</a:t>
            </a:r>
          </a:p>
        </p:txBody>
      </p:sp>
      <p:pic>
        <p:nvPicPr>
          <p:cNvPr id="78851" name="Picture 11" descr="stefasOD121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32400" y="4184650"/>
            <a:ext cx="2641600" cy="1981200"/>
          </a:xfrm>
        </p:spPr>
      </p:pic>
      <p:pic>
        <p:nvPicPr>
          <p:cNvPr id="78852" name="Picture 8" descr="corne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38725" y="549275"/>
            <a:ext cx="3859213" cy="2524125"/>
          </a:xfrm>
        </p:spPr>
      </p:pic>
      <p:pic>
        <p:nvPicPr>
          <p:cNvPr id="78853" name="Picture 6" descr="http://www.nidektechnologies.it/images/ImgProductsCSGallEn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3" y="2428875"/>
            <a:ext cx="44767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2 6"/>
          <p:cNvCxnSpPr/>
          <p:nvPr/>
        </p:nvCxnSpPr>
        <p:spPr>
          <a:xfrm>
            <a:off x="2700338" y="1628775"/>
            <a:ext cx="2951162" cy="10795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olo 1"/>
          <p:cNvSpPr>
            <a:spLocks noGrp="1"/>
          </p:cNvSpPr>
          <p:nvPr>
            <p:ph type="title"/>
          </p:nvPr>
        </p:nvSpPr>
        <p:spPr>
          <a:xfrm>
            <a:off x="285750" y="357188"/>
            <a:ext cx="7772400" cy="1143000"/>
          </a:xfrm>
        </p:spPr>
        <p:txBody>
          <a:bodyPr/>
          <a:lstStyle/>
          <a:p>
            <a:pPr algn="l"/>
            <a:r>
              <a:rPr lang="it-IT" altLang="it-IT"/>
              <a:t>Patologia </a:t>
            </a:r>
            <a:br>
              <a:rPr lang="it-IT" altLang="it-IT"/>
            </a:br>
            <a:r>
              <a:rPr lang="it-IT" altLang="it-IT"/>
              <a:t>dell’endotelio:</a:t>
            </a:r>
          </a:p>
        </p:txBody>
      </p:sp>
      <p:sp>
        <p:nvSpPr>
          <p:cNvPr id="79875" name="Segnaposto testo 5"/>
          <p:cNvSpPr>
            <a:spLocks noGrp="1"/>
          </p:cNvSpPr>
          <p:nvPr>
            <p:ph type="body" sz="half" idx="1"/>
          </p:nvPr>
        </p:nvSpPr>
        <p:spPr>
          <a:xfrm>
            <a:off x="357188" y="1981200"/>
            <a:ext cx="4138612" cy="4114800"/>
          </a:xfrm>
        </p:spPr>
        <p:txBody>
          <a:bodyPr/>
          <a:lstStyle/>
          <a:p>
            <a:r>
              <a:rPr lang="it-IT" altLang="it-IT"/>
              <a:t>Primitiva</a:t>
            </a:r>
          </a:p>
          <a:p>
            <a:endParaRPr lang="it-IT" altLang="it-IT"/>
          </a:p>
          <a:p>
            <a:r>
              <a:rPr lang="it-IT" altLang="it-IT"/>
              <a:t>Secondaria</a:t>
            </a:r>
          </a:p>
          <a:p>
            <a:pPr lvl="1"/>
            <a:r>
              <a:rPr lang="it-IT" altLang="it-IT"/>
              <a:t>Chirurgia endo-oculare</a:t>
            </a:r>
          </a:p>
          <a:p>
            <a:pPr lvl="1"/>
            <a:r>
              <a:rPr lang="it-IT" altLang="it-IT"/>
              <a:t>Flogosi </a:t>
            </a:r>
          </a:p>
        </p:txBody>
      </p:sp>
      <p:sp>
        <p:nvSpPr>
          <p:cNvPr id="79876" name="Segnaposto contenuto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79877" name="Picture 7" descr="C:\Documents and Settings\carlocagini\Documenti\Lezioni\Cornea\Bollosa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1313" y="215900"/>
            <a:ext cx="46355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8" descr="C:\Documents and Settings\carlocagini\Documenti\Lezioni\Cornea\Bollosa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49" r="1855" b="6592"/>
          <a:stretch>
            <a:fillRect/>
          </a:stretch>
        </p:blipFill>
        <p:spPr bwMode="auto">
          <a:xfrm>
            <a:off x="3786188" y="3660775"/>
            <a:ext cx="4786312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714375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/>
              <a:t>Patologia traumatica: </a:t>
            </a:r>
            <a:br>
              <a:rPr lang="it-IT" altLang="it-IT"/>
            </a:br>
            <a:r>
              <a:rPr lang="it-IT" altLang="it-IT"/>
              <a:t>abrasione </a:t>
            </a:r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5072063" y="1989138"/>
          <a:ext cx="3892550" cy="2589212"/>
        </p:xfrm>
        <a:graphic>
          <a:graphicData uri="http://schemas.openxmlformats.org/presentationml/2006/ole">
            <p:oleObj spid="_x0000_s2068" name="Immagine bitmap" r:id="rId3" imgW="6373115" imgH="4238095" progId="PBrush">
              <p:embed/>
            </p:oleObj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09600" y="49291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it-IT" b="1" dirty="0">
                <a:latin typeface="+mj-lt"/>
                <a:ea typeface="+mj-ea"/>
                <a:cs typeface="+mj-cs"/>
              </a:rPr>
              <a:t>Colorazione con fluoresceina</a:t>
            </a:r>
          </a:p>
        </p:txBody>
      </p:sp>
      <p:cxnSp>
        <p:nvCxnSpPr>
          <p:cNvPr id="7" name="Connettore 2 6"/>
          <p:cNvCxnSpPr/>
          <p:nvPr/>
        </p:nvCxnSpPr>
        <p:spPr>
          <a:xfrm rot="5400000" flipH="1" flipV="1">
            <a:off x="6215063" y="4786312"/>
            <a:ext cx="928688" cy="2143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4" name="Picture 12" descr="eros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4203700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2 7"/>
          <p:cNvCxnSpPr/>
          <p:nvPr/>
        </p:nvCxnSpPr>
        <p:spPr>
          <a:xfrm rot="5400000">
            <a:off x="2821781" y="2678907"/>
            <a:ext cx="1928813" cy="571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fuch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85875"/>
            <a:ext cx="330993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4" descr="Fuchs confo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8613" y="4214813"/>
            <a:ext cx="34925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250825" y="4443413"/>
            <a:ext cx="5627688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altLang="it-IT"/>
              <a:t>AD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altLang="it-IT"/>
              <a:t>Insorgenza: 40 - 50 anni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altLang="it-IT"/>
              <a:t>Progressiva perdita di trasparenza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/>
              <a:t>	ed aumento dello spessore dello  stroma</a:t>
            </a:r>
          </a:p>
        </p:txBody>
      </p:sp>
      <p:pic>
        <p:nvPicPr>
          <p:cNvPr id="80901" name="Picture 7" descr="Fuchs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785938"/>
            <a:ext cx="32035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Anna\Desktop\tesi\EM3000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84458"/>
            <a:ext cx="2571736" cy="297310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80903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" y="285750"/>
            <a:ext cx="7772400" cy="1143000"/>
          </a:xfrm>
        </p:spPr>
        <p:txBody>
          <a:bodyPr/>
          <a:lstStyle/>
          <a:p>
            <a:pPr algn="l" eaLnBrk="1" hangingPunct="1"/>
            <a:r>
              <a:rPr lang="it-IT" altLang="it-IT" sz="3600" b="1">
                <a:solidFill>
                  <a:srgbClr val="FF0000"/>
                </a:solidFill>
              </a:rPr>
              <a:t>Distrofia endoteliale di Fuch’s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Cheratoplastica perforante</a:t>
            </a:r>
            <a:br>
              <a:rPr lang="it-IT" altLang="it-IT"/>
            </a:br>
            <a:endParaRPr lang="it-IT" altLang="it-IT"/>
          </a:p>
        </p:txBody>
      </p:sp>
      <p:pic>
        <p:nvPicPr>
          <p:cNvPr id="81923" name="Picture 6" descr="http://www.fruscella.net/img/tc_disegno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28"/>
          <a:stretch>
            <a:fillRect/>
          </a:stretch>
        </p:blipFill>
        <p:spPr>
          <a:xfrm>
            <a:off x="5357813" y="4271963"/>
            <a:ext cx="2857500" cy="2165350"/>
          </a:xfrm>
          <a:noFill/>
        </p:spPr>
      </p:pic>
      <p:sp>
        <p:nvSpPr>
          <p:cNvPr id="81924" name="Segnaposto contenuto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it-IT" altLang="it-IT" sz="2000"/>
              <a:t>Rischio di rigetto basso (successo nel 95%)</a:t>
            </a:r>
          </a:p>
          <a:p>
            <a:pPr eaLnBrk="1" hangingPunct="1"/>
            <a:r>
              <a:rPr lang="it-IT" altLang="it-IT" sz="2000"/>
              <a:t>Perdita elevata di cellule endoteliali</a:t>
            </a:r>
          </a:p>
          <a:p>
            <a:pPr eaLnBrk="1" hangingPunct="1"/>
            <a:r>
              <a:rPr lang="it-IT" altLang="it-IT" sz="2000"/>
              <a:t>Durata di circa 20 anni</a:t>
            </a:r>
          </a:p>
          <a:p>
            <a:endParaRPr lang="it-IT" altLang="it-IT"/>
          </a:p>
        </p:txBody>
      </p:sp>
      <p:pic>
        <p:nvPicPr>
          <p:cNvPr id="81925" name="Picture 4" descr="http://www.oculisticabologna.com/image/banca1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00650" y="1500188"/>
            <a:ext cx="2952750" cy="2214562"/>
          </a:xfrm>
          <a:noFill/>
        </p:spPr>
      </p:pic>
      <p:pic>
        <p:nvPicPr>
          <p:cNvPr id="81926" name="Picture 6" descr="PK STandar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57250" y="4286250"/>
            <a:ext cx="3603625" cy="2171700"/>
          </a:xfr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Cheratoplastica perforante</a:t>
            </a:r>
          </a:p>
        </p:txBody>
      </p:sp>
      <p:graphicFrame>
        <p:nvGraphicFramePr>
          <p:cNvPr id="11266" name="Object 6"/>
          <p:cNvGraphicFramePr>
            <a:graphicFrameLocks noGrp="1" noChangeAspect="1"/>
          </p:cNvGraphicFramePr>
          <p:nvPr>
            <p:ph type="body" sz="half" idx="1"/>
          </p:nvPr>
        </p:nvGraphicFramePr>
        <p:xfrm>
          <a:off x="228600" y="1600200"/>
          <a:ext cx="4876800" cy="3352800"/>
        </p:xfrm>
        <a:graphic>
          <a:graphicData uri="http://schemas.openxmlformats.org/presentationml/2006/ole">
            <p:oleObj spid="_x0000_s11293" name="Immagine bitmap" r:id="rId3" imgW="6373115" imgH="4382112" progId="PBrush">
              <p:embed/>
            </p:oleObj>
          </a:graphicData>
        </a:graphic>
      </p:graphicFrame>
      <p:graphicFrame>
        <p:nvGraphicFramePr>
          <p:cNvPr id="11267" name="Object 8"/>
          <p:cNvGraphicFramePr>
            <a:graphicFrameLocks noChangeAspect="1"/>
          </p:cNvGraphicFramePr>
          <p:nvPr/>
        </p:nvGraphicFramePr>
        <p:xfrm>
          <a:off x="4343400" y="3429000"/>
          <a:ext cx="4800600" cy="3200400"/>
        </p:xfrm>
        <a:graphic>
          <a:graphicData uri="http://schemas.openxmlformats.org/presentationml/2006/ole">
            <p:oleObj spid="_x0000_s11294" name="Immagine bitmap" r:id="rId4" imgW="4858428" imgH="3238952" progId="PBrush">
              <p:embed/>
            </p:oleObj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8575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chemeClr val="hlink"/>
                </a:solidFill>
              </a:rPr>
              <a:t>Cheratoplastica perforante:</a:t>
            </a:r>
            <a:br>
              <a:rPr lang="it-IT" altLang="it-IT">
                <a:solidFill>
                  <a:schemeClr val="hlink"/>
                </a:solidFill>
              </a:rPr>
            </a:br>
            <a:r>
              <a:rPr lang="it-IT" altLang="it-IT">
                <a:solidFill>
                  <a:schemeClr val="hlink"/>
                </a:solidFill>
              </a:rPr>
              <a:t>rigetto</a:t>
            </a:r>
          </a:p>
        </p:txBody>
      </p:sp>
      <p:graphicFrame>
        <p:nvGraphicFramePr>
          <p:cNvPr id="12290" name="Object 2"/>
          <p:cNvGraphicFramePr>
            <a:graphicFrameLocks noGrp="1" noChangeAspect="1"/>
          </p:cNvGraphicFramePr>
          <p:nvPr>
            <p:ph type="clipArt" sz="half" idx="4294967295"/>
          </p:nvPr>
        </p:nvGraphicFramePr>
        <p:xfrm>
          <a:off x="4495800" y="3124200"/>
          <a:ext cx="4495800" cy="3298825"/>
        </p:xfrm>
        <a:graphic>
          <a:graphicData uri="http://schemas.openxmlformats.org/presentationml/2006/ole">
            <p:oleObj spid="_x0000_s12317" name="Immagine bitmap" r:id="rId3" imgW="6373115" imgH="4676190" progId="PBrush">
              <p:embed/>
            </p:oleObj>
          </a:graphicData>
        </a:graphic>
      </p:graphicFrame>
      <p:graphicFrame>
        <p:nvGraphicFramePr>
          <p:cNvPr id="12291" name="Object 3"/>
          <p:cNvGraphicFramePr>
            <a:graphicFrameLocks noGrp="1" noChangeAspect="1"/>
          </p:cNvGraphicFramePr>
          <p:nvPr>
            <p:ph type="body" sz="half" idx="4294967295"/>
          </p:nvPr>
        </p:nvGraphicFramePr>
        <p:xfrm>
          <a:off x="457200" y="1752600"/>
          <a:ext cx="3810000" cy="2540000"/>
        </p:xfrm>
        <a:graphic>
          <a:graphicData uri="http://schemas.openxmlformats.org/presentationml/2006/ole">
            <p:oleObj spid="_x0000_s12318" name="Immagine bitmap" r:id="rId4" imgW="4858428" imgH="3238952" progId="PBrush">
              <p:embed/>
            </p:oleObj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chemeClr val="hlink"/>
                </a:solidFill>
              </a:rPr>
              <a:t>RIGETTO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7188" y="1285875"/>
            <a:ext cx="4138612" cy="484028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2400"/>
              <a:t>Il trapianto di cornea nel cheratocono è considerato a basso rischio di rigetto, tanto da non rendere necessaria la terapia immunoppressiva di routine.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/>
              <a:t>Rischio di rigetto: dal 10% al 25%</a:t>
            </a:r>
          </a:p>
          <a:p>
            <a:pPr eaLnBrk="1" hangingPunct="1">
              <a:lnSpc>
                <a:spcPct val="80000"/>
              </a:lnSpc>
            </a:pPr>
            <a:endParaRPr lang="it-IT" altLang="it-IT" sz="2000">
              <a:solidFill>
                <a:schemeClr val="hlink"/>
              </a:solidFill>
            </a:endParaRPr>
          </a:p>
        </p:txBody>
      </p:sp>
      <p:sp>
        <p:nvSpPr>
          <p:cNvPr id="82948" name="Segnaposto contenuto 3"/>
          <p:cNvSpPr>
            <a:spLocks noGrp="1"/>
          </p:cNvSpPr>
          <p:nvPr>
            <p:ph sz="half" idx="2"/>
          </p:nvPr>
        </p:nvSpPr>
        <p:spPr>
          <a:xfrm>
            <a:off x="4572000" y="1331913"/>
            <a:ext cx="4038600" cy="45259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2200"/>
              <a:t>La terapia topica è sufficiente a prevenire il rigetto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200"/>
              <a:t>Temere le “infiammazioni” oculari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200"/>
              <a:t>Rischio di fallimento del trapianto per colpa del rigetto: dal 0 al 5% (sempre che il rigetto sia diagnosticato precocemente e trattato correttamente)</a:t>
            </a:r>
          </a:p>
          <a:p>
            <a:pPr eaLnBrk="1" hangingPunct="1">
              <a:lnSpc>
                <a:spcPct val="150000"/>
              </a:lnSpc>
            </a:pPr>
            <a:endParaRPr lang="it-IT" altLang="it-IT" sz="2200"/>
          </a:p>
          <a:p>
            <a:endParaRPr lang="it-IT" altLang="it-IT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3050"/>
            <a:ext cx="7615238" cy="1162050"/>
          </a:xfrm>
        </p:spPr>
        <p:txBody>
          <a:bodyPr/>
          <a:lstStyle/>
          <a:p>
            <a:pPr algn="ctr" eaLnBrk="1" hangingPunct="1"/>
            <a:r>
              <a:rPr lang="it-IT" altLang="it-IT" sz="4000">
                <a:solidFill>
                  <a:schemeClr val="hlink"/>
                </a:solidFill>
              </a:rPr>
              <a:t>CHERATOPLASTICA LAMELLARE</a:t>
            </a:r>
            <a:br>
              <a:rPr lang="it-IT" altLang="it-IT" sz="4000">
                <a:solidFill>
                  <a:schemeClr val="hlink"/>
                </a:solidFill>
              </a:rPr>
            </a:br>
            <a:r>
              <a:rPr lang="it-IT" altLang="it-IT" sz="4000">
                <a:solidFill>
                  <a:schemeClr val="hlink"/>
                </a:solidFill>
              </a:rPr>
              <a:t>ANTERIORE E POSTERIORE</a:t>
            </a:r>
          </a:p>
        </p:txBody>
      </p:sp>
      <p:pic>
        <p:nvPicPr>
          <p:cNvPr id="83971" name="Picture 8" descr="corne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75050" y="1527175"/>
            <a:ext cx="5111750" cy="3344863"/>
          </a:xfrm>
          <a:noFill/>
        </p:spPr>
      </p:pic>
      <p:sp>
        <p:nvSpPr>
          <p:cNvPr id="83972" name="Segnaposto testo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it-IT" altLang="it-IT" sz="2400"/>
          </a:p>
          <a:p>
            <a:pPr>
              <a:lnSpc>
                <a:spcPct val="150000"/>
              </a:lnSpc>
            </a:pPr>
            <a:r>
              <a:rPr lang="it-IT" altLang="it-IT" sz="2400"/>
              <a:t>Non si “trapianta” la parte “sana” della cornea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>
                <a:solidFill>
                  <a:schemeClr val="hlink"/>
                </a:solidFill>
              </a:rPr>
              <a:t>Cheratoplastica lamellare</a:t>
            </a:r>
            <a:br>
              <a:rPr lang="it-IT" altLang="it-IT" sz="4000">
                <a:solidFill>
                  <a:schemeClr val="hlink"/>
                </a:solidFill>
              </a:rPr>
            </a:br>
            <a:r>
              <a:rPr lang="it-IT" altLang="it-IT" sz="4000">
                <a:solidFill>
                  <a:schemeClr val="hlink"/>
                </a:solidFill>
              </a:rPr>
              <a:t>anteriore</a:t>
            </a:r>
          </a:p>
        </p:txBody>
      </p:sp>
      <p:sp>
        <p:nvSpPr>
          <p:cNvPr id="84995" name="Segnaposto testo 7"/>
          <p:cNvSpPr>
            <a:spLocks noGrp="1"/>
          </p:cNvSpPr>
          <p:nvPr>
            <p:ph type="body" sz="half" idx="1"/>
          </p:nvPr>
        </p:nvSpPr>
        <p:spPr>
          <a:xfrm>
            <a:off x="285750" y="1981200"/>
            <a:ext cx="8286750" cy="159067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2400"/>
              <a:t>Nelle situazioni in cui </a:t>
            </a:r>
            <a:r>
              <a:rPr lang="it-IT" altLang="it-IT" sz="2400" b="1"/>
              <a:t>l’endotelio è sano </a:t>
            </a:r>
            <a:r>
              <a:rPr lang="it-IT" altLang="it-IT" sz="2400"/>
              <a:t>è possibile rimuovere lo stroma corneale risparmiando l’endotelio per poi suturare un lembo di donatore senza endotelio</a:t>
            </a:r>
          </a:p>
          <a:p>
            <a:endParaRPr lang="it-IT" altLang="it-IT"/>
          </a:p>
        </p:txBody>
      </p:sp>
      <p:pic>
        <p:nvPicPr>
          <p:cNvPr id="10" name="Picture 6" descr="http://www.oculisticabologna.com/image/tav3_dis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4" y="3871904"/>
            <a:ext cx="2571768" cy="2057414"/>
          </a:xfr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4997" name="Picture 2" descr="Figure 8-3a: Partial-thickness cut into corneal sur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948113"/>
            <a:ext cx="20193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4" descr="Figure 8-3b: Lamellar dissection from the w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929063"/>
            <a:ext cx="2071687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>
                <a:solidFill>
                  <a:schemeClr val="hlink"/>
                </a:solidFill>
              </a:rPr>
              <a:t>Cheratoplastica lamellare</a:t>
            </a:r>
            <a:br>
              <a:rPr lang="it-IT" altLang="it-IT" sz="4000">
                <a:solidFill>
                  <a:schemeClr val="hlink"/>
                </a:solidFill>
              </a:rPr>
            </a:br>
            <a:r>
              <a:rPr lang="it-IT" altLang="it-IT" sz="4000">
                <a:solidFill>
                  <a:schemeClr val="hlink"/>
                </a:solidFill>
              </a:rPr>
              <a:t>anteriore</a:t>
            </a:r>
          </a:p>
        </p:txBody>
      </p:sp>
      <p:sp>
        <p:nvSpPr>
          <p:cNvPr id="86019" name="Segnaposto testo 7"/>
          <p:cNvSpPr>
            <a:spLocks noGrp="1"/>
          </p:cNvSpPr>
          <p:nvPr>
            <p:ph type="body" sz="half" idx="1"/>
          </p:nvPr>
        </p:nvSpPr>
        <p:spPr>
          <a:xfrm>
            <a:off x="285750" y="1981200"/>
            <a:ext cx="7786688" cy="166211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2400"/>
              <a:t>Ciò comporta un miglior decorso postoperatorio ed una riduzione della incidenza di rigetto</a:t>
            </a:r>
          </a:p>
          <a:p>
            <a:endParaRPr lang="it-IT" altLang="it-IT"/>
          </a:p>
        </p:txBody>
      </p:sp>
      <p:pic>
        <p:nvPicPr>
          <p:cNvPr id="11" name="Picture 8" descr="http://www.oculisticabologna.com/image/tav9_dis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1505" y="3786190"/>
            <a:ext cx="3036115" cy="2428892"/>
          </a:xfr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2" name="Picture 2" descr="http://www.oculisticabologna.com/image/tav10_d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29190" y="3714752"/>
            <a:ext cx="3000381" cy="24003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40" r="2837"/>
          <a:stretch>
            <a:fillRect/>
          </a:stretch>
        </p:blipFill>
        <p:spPr bwMode="auto">
          <a:xfrm>
            <a:off x="1042988" y="981075"/>
            <a:ext cx="3744912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75025"/>
            <a:ext cx="4017963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42938" y="357188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chemeClr val="hlink"/>
                </a:solidFill>
              </a:rPr>
              <a:t>Cheratoplastica lamellare</a:t>
            </a:r>
            <a:br>
              <a:rPr lang="it-IT" altLang="it-IT" sz="4000">
                <a:solidFill>
                  <a:schemeClr val="hlink"/>
                </a:solidFill>
              </a:rPr>
            </a:br>
            <a:r>
              <a:rPr lang="it-IT" altLang="it-IT" sz="4000">
                <a:solidFill>
                  <a:schemeClr val="hlink"/>
                </a:solidFill>
              </a:rPr>
              <a:t>posteriore</a:t>
            </a:r>
          </a:p>
        </p:txBody>
      </p:sp>
      <p:sp>
        <p:nvSpPr>
          <p:cNvPr id="88067" name="Segnaposto testo 7"/>
          <p:cNvSpPr>
            <a:spLocks noGrp="1"/>
          </p:cNvSpPr>
          <p:nvPr>
            <p:ph type="body" sz="half" idx="1"/>
          </p:nvPr>
        </p:nvSpPr>
        <p:spPr>
          <a:xfrm>
            <a:off x="285750" y="1785938"/>
            <a:ext cx="7786688" cy="1304925"/>
          </a:xfrm>
        </p:spPr>
        <p:txBody>
          <a:bodyPr/>
          <a:lstStyle/>
          <a:p>
            <a:pPr algn="just" eaLnBrk="1" hangingPunct="1"/>
            <a:r>
              <a:rPr lang="it-IT" altLang="it-IT" sz="2400"/>
              <a:t>Nelle situazioni in cui </a:t>
            </a:r>
            <a:r>
              <a:rPr lang="it-IT" altLang="it-IT" sz="2400" b="1"/>
              <a:t>lo stroma è sano </a:t>
            </a:r>
            <a:r>
              <a:rPr lang="it-IT" altLang="it-IT" sz="2400"/>
              <a:t>è possibile rimuovere l’endotelio ed impiantare un lembo di stroma-endotelio prelevato da donatore dello spessore di circa 150 micron.</a:t>
            </a:r>
          </a:p>
          <a:p>
            <a:pPr algn="just" eaLnBrk="1" hangingPunct="1"/>
            <a:r>
              <a:rPr lang="it-IT" altLang="it-IT" sz="2400"/>
              <a:t>Vantaggi: decorso post-operatorio più semplice, minor numero di suture</a:t>
            </a:r>
          </a:p>
          <a:p>
            <a:pPr eaLnBrk="1" hangingPunct="1">
              <a:lnSpc>
                <a:spcPct val="90000"/>
              </a:lnSpc>
            </a:pPr>
            <a:endParaRPr lang="it-IT" altLang="it-IT" sz="2400"/>
          </a:p>
          <a:p>
            <a:endParaRPr lang="it-IT" altLang="it-IT"/>
          </a:p>
        </p:txBody>
      </p:sp>
      <p:pic>
        <p:nvPicPr>
          <p:cNvPr id="88068" name="Picture 7" descr="http://www.ophmanagement.com/archive/2007/June/Supplements/05_07_CZM_221/images/CZM_June_A03_Fig0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3" r="5026"/>
          <a:stretch>
            <a:fillRect/>
          </a:stretch>
        </p:blipFill>
        <p:spPr>
          <a:xfrm>
            <a:off x="4214813" y="4357688"/>
            <a:ext cx="4286250" cy="1851025"/>
          </a:xfrm>
          <a:noFill/>
        </p:spPr>
      </p:pic>
      <p:pic>
        <p:nvPicPr>
          <p:cNvPr id="88069" name="Picture 3" descr="http://www.ophmanagement.com/archive/2007/June/OMD_06_June/images/OMD_June_A11_Fig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85813" y="4357688"/>
            <a:ext cx="2998787" cy="1965325"/>
          </a:xfrm>
          <a:noFill/>
        </p:spPr>
      </p:pic>
      <p:cxnSp>
        <p:nvCxnSpPr>
          <p:cNvPr id="7" name="Connettore 2 6"/>
          <p:cNvCxnSpPr/>
          <p:nvPr/>
        </p:nvCxnSpPr>
        <p:spPr>
          <a:xfrm flipV="1">
            <a:off x="4643438" y="5072063"/>
            <a:ext cx="1000125" cy="8572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063"/>
            <a:ext cx="8229600" cy="1143000"/>
          </a:xfrm>
        </p:spPr>
        <p:txBody>
          <a:bodyPr/>
          <a:lstStyle/>
          <a:p>
            <a:pPr algn="l" eaLnBrk="1" hangingPunct="1"/>
            <a:r>
              <a:rPr lang="it-IT" altLang="it-IT" sz="4000"/>
              <a:t>Patologia traumatica: </a:t>
            </a:r>
            <a:br>
              <a:rPr lang="it-IT" altLang="it-IT" sz="4000"/>
            </a:br>
            <a:r>
              <a:rPr lang="it-IT" altLang="it-IT" sz="4000"/>
              <a:t>corpo estraneo</a:t>
            </a:r>
          </a:p>
        </p:txBody>
      </p:sp>
      <p:graphicFrame>
        <p:nvGraphicFramePr>
          <p:cNvPr id="3074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1714500" y="2868613"/>
          <a:ext cx="1524000" cy="1990725"/>
        </p:xfrm>
        <a:graphic>
          <a:graphicData uri="http://schemas.openxmlformats.org/presentationml/2006/ole">
            <p:oleObj spid="_x0000_s3116" name="Immagine bitmap" r:id="rId3" imgW="1523810" imgH="1991003" progId="PBrush">
              <p:embed/>
            </p:oleObj>
          </a:graphicData>
        </a:graphic>
      </p:graphicFrame>
      <p:graphicFrame>
        <p:nvGraphicFramePr>
          <p:cNvPr id="3075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39750" y="2420938"/>
          <a:ext cx="3960813" cy="3756025"/>
        </p:xfrm>
        <a:graphic>
          <a:graphicData uri="http://schemas.openxmlformats.org/presentationml/2006/ole">
            <p:oleObj spid="_x0000_s3117" name="Immagine bitmap" r:id="rId4" imgW="2209524" imgH="2095793" progId="PBrush">
              <p:embed/>
            </p:oleObj>
          </a:graphicData>
        </a:graphic>
      </p:graphicFrame>
      <p:cxnSp>
        <p:nvCxnSpPr>
          <p:cNvPr id="5" name="Connettore 2 4"/>
          <p:cNvCxnSpPr/>
          <p:nvPr/>
        </p:nvCxnSpPr>
        <p:spPr>
          <a:xfrm rot="16200000" flipH="1">
            <a:off x="1535906" y="2678907"/>
            <a:ext cx="1857375" cy="2143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3076" name="Object 6"/>
          <p:cNvGraphicFramePr>
            <a:graphicFrameLocks noChangeAspect="1"/>
          </p:cNvGraphicFramePr>
          <p:nvPr/>
        </p:nvGraphicFramePr>
        <p:xfrm>
          <a:off x="5364163" y="2492375"/>
          <a:ext cx="2792412" cy="3648075"/>
        </p:xfrm>
        <a:graphic>
          <a:graphicData uri="http://schemas.openxmlformats.org/presentationml/2006/ole">
            <p:oleObj spid="_x0000_s3118" name="Immagine bitmap" r:id="rId5" imgW="1523810" imgH="1991003" progId="PBrush">
              <p:embed/>
            </p:oleObj>
          </a:graphicData>
        </a:graphic>
      </p:graphicFrame>
      <p:cxnSp>
        <p:nvCxnSpPr>
          <p:cNvPr id="7" name="Connettore 2 6"/>
          <p:cNvCxnSpPr/>
          <p:nvPr/>
        </p:nvCxnSpPr>
        <p:spPr>
          <a:xfrm>
            <a:off x="2643188" y="1785938"/>
            <a:ext cx="4071937" cy="3000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lpeyecare.com/wp-content/uploads/2010/08/DSA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658177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Patologia infettiva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Cheratiti</a:t>
            </a:r>
          </a:p>
          <a:p>
            <a:pPr lvl="1" eaLnBrk="1" hangingPunct="1">
              <a:lnSpc>
                <a:spcPct val="150000"/>
              </a:lnSpc>
            </a:pPr>
            <a:r>
              <a:rPr lang="it-IT" altLang="it-IT"/>
              <a:t>Batteriche</a:t>
            </a:r>
          </a:p>
          <a:p>
            <a:pPr lvl="1" eaLnBrk="1" hangingPunct="1">
              <a:lnSpc>
                <a:spcPct val="150000"/>
              </a:lnSpc>
            </a:pPr>
            <a:r>
              <a:rPr lang="it-IT" altLang="it-IT"/>
              <a:t>Virali</a:t>
            </a:r>
          </a:p>
          <a:p>
            <a:pPr lvl="1" eaLnBrk="1" hangingPunct="1">
              <a:lnSpc>
                <a:spcPct val="150000"/>
              </a:lnSpc>
            </a:pPr>
            <a:r>
              <a:rPr lang="it-IT" altLang="it-IT"/>
              <a:t>Funginee</a:t>
            </a:r>
          </a:p>
          <a:p>
            <a:pPr lvl="1" eaLnBrk="1" hangingPunct="1">
              <a:lnSpc>
                <a:spcPct val="150000"/>
              </a:lnSpc>
            </a:pPr>
            <a:endParaRPr lang="it-IT" altLang="it-IT"/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it-IT" altLang="it-IT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1744</TotalTime>
  <Words>1220</Words>
  <Application>Microsoft Office PowerPoint</Application>
  <PresentationFormat>Presentazione su schermo (4:3)</PresentationFormat>
  <Paragraphs>390</Paragraphs>
  <Slides>80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80</vt:i4>
      </vt:variant>
    </vt:vector>
  </HeadingPairs>
  <TitlesOfParts>
    <vt:vector size="83" baseType="lpstr">
      <vt:lpstr>Tema di Office</vt:lpstr>
      <vt:lpstr>Immagine bitmap</vt:lpstr>
      <vt:lpstr>Image</vt:lpstr>
      <vt:lpstr>Cornea</vt:lpstr>
      <vt:lpstr>Cornea</vt:lpstr>
      <vt:lpstr>STROMA</vt:lpstr>
      <vt:lpstr>STROMA</vt:lpstr>
      <vt:lpstr>Diapositiva 5</vt:lpstr>
      <vt:lpstr>Diapositiva 6</vt:lpstr>
      <vt:lpstr>Patologia traumatica:  abrasione </vt:lpstr>
      <vt:lpstr>Patologia traumatica:  corpo estraneo</vt:lpstr>
      <vt:lpstr>Patologia infettiva</vt:lpstr>
      <vt:lpstr>Patologia infettiva Fattori predisponenti</vt:lpstr>
      <vt:lpstr>Segni e sintomi</vt:lpstr>
      <vt:lpstr>Cheratopatie infettive</vt:lpstr>
      <vt:lpstr>Cheratiti batteriche</vt:lpstr>
      <vt:lpstr>Cheratiti batteriche</vt:lpstr>
      <vt:lpstr>Diapositiva 15</vt:lpstr>
      <vt:lpstr>Diapositiva 16</vt:lpstr>
      <vt:lpstr>Diapositiva 17</vt:lpstr>
      <vt:lpstr>Segni e sintomi</vt:lpstr>
      <vt:lpstr>Terapia cheratite batterica</vt:lpstr>
      <vt:lpstr>Terapia cheratite batterica</vt:lpstr>
      <vt:lpstr>Terapia cheratite batterica</vt:lpstr>
      <vt:lpstr>Cheratiti batteriche</vt:lpstr>
      <vt:lpstr>Cheratiti batteriche</vt:lpstr>
      <vt:lpstr>Cheratiti batteriche</vt:lpstr>
      <vt:lpstr>Cheratiti batteriche</vt:lpstr>
      <vt:lpstr>Diapositiva 26</vt:lpstr>
      <vt:lpstr>risoluzione    cicatrice </vt:lpstr>
      <vt:lpstr>Cheratite virale  da adenovirus </vt:lpstr>
      <vt:lpstr>Cheratite virale adenovirus</vt:lpstr>
      <vt:lpstr>Cheratite erpetica</vt:lpstr>
      <vt:lpstr>Cheratite erpetica  </vt:lpstr>
      <vt:lpstr>Cheratite erpetica</vt:lpstr>
      <vt:lpstr>Cheratite erpetica</vt:lpstr>
      <vt:lpstr>Diapositiva 34</vt:lpstr>
      <vt:lpstr>Diapositiva 35</vt:lpstr>
      <vt:lpstr>Defict di cellule staminali limbari</vt:lpstr>
      <vt:lpstr>Defict di  cellule staminali limbari</vt:lpstr>
      <vt:lpstr>cornea</vt:lpstr>
      <vt:lpstr>Patologia della trasparenza:  nubecole / leucomi</vt:lpstr>
      <vt:lpstr>Causticazione corneale </vt:lpstr>
      <vt:lpstr>Difetti della trasparenza:  distrofie</vt:lpstr>
      <vt:lpstr>Epiteliale giovanile di Meesmann </vt:lpstr>
      <vt:lpstr>Distrofia  granulare  (Groenow I) </vt:lpstr>
      <vt:lpstr>Distrofia  maculare  (Groenow II)</vt:lpstr>
      <vt:lpstr>Cheratocono </vt:lpstr>
      <vt:lpstr>Cheratocono           Segno di Munson</vt:lpstr>
      <vt:lpstr>Cheratocono </vt:lpstr>
      <vt:lpstr>Cheratocono </vt:lpstr>
      <vt:lpstr>Diapositiva 49</vt:lpstr>
      <vt:lpstr>DIAGNOSI:</vt:lpstr>
      <vt:lpstr>Diapositiva 51</vt:lpstr>
      <vt:lpstr>oftalmometria</vt:lpstr>
      <vt:lpstr>Diapositiva 53</vt:lpstr>
      <vt:lpstr>Diapositiva 54</vt:lpstr>
      <vt:lpstr>Topografia corneale</vt:lpstr>
      <vt:lpstr>Diapositiva 56</vt:lpstr>
      <vt:lpstr>Tomografia corneale</vt:lpstr>
      <vt:lpstr>Diapositiva 58</vt:lpstr>
      <vt:lpstr>Diapositiva 59</vt:lpstr>
      <vt:lpstr>Cheratocono (Amsler)</vt:lpstr>
      <vt:lpstr>Cheratocono </vt:lpstr>
      <vt:lpstr>Cheratocono acuto </vt:lpstr>
      <vt:lpstr>TRATTAMENTO</vt:lpstr>
      <vt:lpstr>FASE CHIRURGICA: </vt:lpstr>
      <vt:lpstr>CROSS-LINKING</vt:lpstr>
      <vt:lpstr>CROSS-LINKING</vt:lpstr>
      <vt:lpstr>cornea</vt:lpstr>
      <vt:lpstr>Cornea:    endotelio</vt:lpstr>
      <vt:lpstr>Patologia  dell’endotelio:</vt:lpstr>
      <vt:lpstr>Distrofia endoteliale di Fuch’s</vt:lpstr>
      <vt:lpstr>Cheratoplastica perforante </vt:lpstr>
      <vt:lpstr>Cheratoplastica perforante</vt:lpstr>
      <vt:lpstr>Cheratoplastica perforante: rigetto</vt:lpstr>
      <vt:lpstr>RIGETTO</vt:lpstr>
      <vt:lpstr>CHERATOPLASTICA LAMELLARE ANTERIORE E POSTERIORE</vt:lpstr>
      <vt:lpstr>Cheratoplastica lamellare anteriore</vt:lpstr>
      <vt:lpstr>Cheratoplastica lamellare anteriore</vt:lpstr>
      <vt:lpstr>Diapositiva 78</vt:lpstr>
      <vt:lpstr>Cheratoplastica lamellare posteriore</vt:lpstr>
      <vt:lpstr>Diapositiva 80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Cornea</dc:title>
  <dc:creator>Dr. Carlo Cagini</dc:creator>
  <cp:lastModifiedBy>Diego</cp:lastModifiedBy>
  <cp:revision>185</cp:revision>
  <dcterms:created xsi:type="dcterms:W3CDTF">2004-11-13T15:17:36Z</dcterms:created>
  <dcterms:modified xsi:type="dcterms:W3CDTF">2016-11-22T07:56:43Z</dcterms:modified>
</cp:coreProperties>
</file>